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59" r:id="rId4"/>
    <p:sldId id="260" r:id="rId5"/>
    <p:sldId id="261" r:id="rId6"/>
    <p:sldId id="262" r:id="rId7"/>
    <p:sldId id="275" r:id="rId8"/>
    <p:sldId id="265" r:id="rId9"/>
    <p:sldId id="266" r:id="rId10"/>
    <p:sldId id="268" r:id="rId11"/>
    <p:sldId id="277" r:id="rId12"/>
    <p:sldId id="269" r:id="rId13"/>
    <p:sldId id="274" r:id="rId14"/>
    <p:sldId id="270" r:id="rId15"/>
    <p:sldId id="272" r:id="rId16"/>
    <p:sldId id="264" r:id="rId17"/>
    <p:sldId id="278" r:id="rId18"/>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128" autoAdjust="0"/>
  </p:normalViewPr>
  <p:slideViewPr>
    <p:cSldViewPr>
      <p:cViewPr varScale="1">
        <p:scale>
          <a:sx n="65" d="100"/>
          <a:sy n="65" d="100"/>
        </p:scale>
        <p:origin x="-1452" y="-108"/>
      </p:cViewPr>
      <p:guideLst>
        <p:guide orient="horz" pos="2160"/>
        <p:guide pos="2880"/>
      </p:guideLst>
    </p:cSldViewPr>
  </p:slideViewPr>
  <p:outlineViewPr>
    <p:cViewPr>
      <p:scale>
        <a:sx n="33" d="100"/>
        <a:sy n="33" d="100"/>
      </p:scale>
      <p:origin x="0" y="243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A21D4B-4F9D-4145-BCB6-E41C9106CD28}" type="datetimeFigureOut">
              <a:rPr lang="es-MX" smtClean="0"/>
              <a:t>21/03/2018</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82F0AB-9797-424E-B180-A29BE1FD7441}" type="slidenum">
              <a:rPr lang="es-MX" smtClean="0"/>
              <a:t>‹Nº›</a:t>
            </a:fld>
            <a:endParaRPr lang="es-MX"/>
          </a:p>
        </p:txBody>
      </p:sp>
    </p:spTree>
    <p:extLst>
      <p:ext uri="{BB962C8B-B14F-4D97-AF65-F5344CB8AC3E}">
        <p14:creationId xmlns:p14="http://schemas.microsoft.com/office/powerpoint/2010/main" val="3811589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noProof="0" dirty="0"/>
          </a:p>
        </p:txBody>
      </p:sp>
      <p:sp>
        <p:nvSpPr>
          <p:cNvPr id="4" name="3 Marcador de número de diapositiva"/>
          <p:cNvSpPr>
            <a:spLocks noGrp="1"/>
          </p:cNvSpPr>
          <p:nvPr>
            <p:ph type="sldNum" sz="quarter" idx="10"/>
          </p:nvPr>
        </p:nvSpPr>
        <p:spPr/>
        <p:txBody>
          <a:bodyPr/>
          <a:lstStyle/>
          <a:p>
            <a:fld id="{1982F0AB-9797-424E-B180-A29BE1FD7441}" type="slidenum">
              <a:rPr lang="es-MX" smtClean="0"/>
              <a:t>10</a:t>
            </a:fld>
            <a:endParaRPr lang="es-MX"/>
          </a:p>
        </p:txBody>
      </p:sp>
    </p:spTree>
    <p:extLst>
      <p:ext uri="{BB962C8B-B14F-4D97-AF65-F5344CB8AC3E}">
        <p14:creationId xmlns:p14="http://schemas.microsoft.com/office/powerpoint/2010/main" val="3960114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8A30AA3F-C6AB-4693-8443-9726B457EA54}" type="datetimeFigureOut">
              <a:rPr lang="es-MX" smtClean="0"/>
              <a:t>21/03/2018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360F4B4-8B7E-4E0B-997A-4A92C2EE466F}" type="slidenum">
              <a:rPr lang="es-MX" smtClean="0"/>
              <a:t>‹Nº›</a:t>
            </a:fld>
            <a:endParaRPr lang="es-MX"/>
          </a:p>
        </p:txBody>
      </p:sp>
    </p:spTree>
    <p:extLst>
      <p:ext uri="{BB962C8B-B14F-4D97-AF65-F5344CB8AC3E}">
        <p14:creationId xmlns:p14="http://schemas.microsoft.com/office/powerpoint/2010/main" val="2557149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8A30AA3F-C6AB-4693-8443-9726B457EA54}" type="datetimeFigureOut">
              <a:rPr lang="es-MX" smtClean="0"/>
              <a:t>21/03/2018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360F4B4-8B7E-4E0B-997A-4A92C2EE466F}" type="slidenum">
              <a:rPr lang="es-MX" smtClean="0"/>
              <a:t>‹Nº›</a:t>
            </a:fld>
            <a:endParaRPr lang="es-MX"/>
          </a:p>
        </p:txBody>
      </p:sp>
    </p:spTree>
    <p:extLst>
      <p:ext uri="{BB962C8B-B14F-4D97-AF65-F5344CB8AC3E}">
        <p14:creationId xmlns:p14="http://schemas.microsoft.com/office/powerpoint/2010/main" val="1995061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A30AA3F-C6AB-4693-8443-9726B457EA54}" type="datetimeFigureOut">
              <a:rPr lang="es-MX" smtClean="0"/>
              <a:t>21/03/2018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360F4B4-8B7E-4E0B-997A-4A92C2EE466F}" type="slidenum">
              <a:rPr lang="es-MX" smtClean="0"/>
              <a:t>‹Nº›</a:t>
            </a:fld>
            <a:endParaRPr lang="es-MX"/>
          </a:p>
        </p:txBody>
      </p:sp>
    </p:spTree>
    <p:extLst>
      <p:ext uri="{BB962C8B-B14F-4D97-AF65-F5344CB8AC3E}">
        <p14:creationId xmlns:p14="http://schemas.microsoft.com/office/powerpoint/2010/main" val="294742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8A30AA3F-C6AB-4693-8443-9726B457EA54}" type="datetimeFigureOut">
              <a:rPr lang="es-MX" smtClean="0"/>
              <a:t>21/03/2018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360F4B4-8B7E-4E0B-997A-4A92C2EE466F}" type="slidenum">
              <a:rPr lang="es-MX" smtClean="0"/>
              <a:t>‹Nº›</a:t>
            </a:fld>
            <a:endParaRPr lang="es-MX"/>
          </a:p>
        </p:txBody>
      </p:sp>
    </p:spTree>
    <p:extLst>
      <p:ext uri="{BB962C8B-B14F-4D97-AF65-F5344CB8AC3E}">
        <p14:creationId xmlns:p14="http://schemas.microsoft.com/office/powerpoint/2010/main" val="4086368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8A30AA3F-C6AB-4693-8443-9726B457EA54}" type="datetimeFigureOut">
              <a:rPr lang="es-MX" smtClean="0"/>
              <a:t>21/03/2018</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D360F4B4-8B7E-4E0B-997A-4A92C2EE466F}" type="slidenum">
              <a:rPr lang="es-MX" smtClean="0"/>
              <a:t>‹Nº›</a:t>
            </a:fld>
            <a:endParaRPr lang="es-MX"/>
          </a:p>
        </p:txBody>
      </p:sp>
    </p:spTree>
    <p:extLst>
      <p:ext uri="{BB962C8B-B14F-4D97-AF65-F5344CB8AC3E}">
        <p14:creationId xmlns:p14="http://schemas.microsoft.com/office/powerpoint/2010/main" val="2442036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8A30AA3F-C6AB-4693-8443-9726B457EA54}" type="datetimeFigureOut">
              <a:rPr lang="es-MX" smtClean="0"/>
              <a:t>21/03/2018</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D360F4B4-8B7E-4E0B-997A-4A92C2EE466F}" type="slidenum">
              <a:rPr lang="es-MX" smtClean="0"/>
              <a:t>‹Nº›</a:t>
            </a:fld>
            <a:endParaRPr lang="es-MX"/>
          </a:p>
        </p:txBody>
      </p:sp>
    </p:spTree>
    <p:extLst>
      <p:ext uri="{BB962C8B-B14F-4D97-AF65-F5344CB8AC3E}">
        <p14:creationId xmlns:p14="http://schemas.microsoft.com/office/powerpoint/2010/main" val="3516248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A30AA3F-C6AB-4693-8443-9726B457EA54}" type="datetimeFigureOut">
              <a:rPr lang="es-MX" smtClean="0"/>
              <a:t>21/03/2018</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D360F4B4-8B7E-4E0B-997A-4A92C2EE466F}" type="slidenum">
              <a:rPr lang="es-MX" smtClean="0"/>
              <a:t>‹Nº›</a:t>
            </a:fld>
            <a:endParaRPr lang="es-MX"/>
          </a:p>
        </p:txBody>
      </p:sp>
    </p:spTree>
    <p:extLst>
      <p:ext uri="{BB962C8B-B14F-4D97-AF65-F5344CB8AC3E}">
        <p14:creationId xmlns:p14="http://schemas.microsoft.com/office/powerpoint/2010/main" val="1751503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A30AA3F-C6AB-4693-8443-9726B457EA54}" type="datetimeFigureOut">
              <a:rPr lang="es-MX" smtClean="0"/>
              <a:t>21/03/2018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360F4B4-8B7E-4E0B-997A-4A92C2EE466F}" type="slidenum">
              <a:rPr lang="es-MX" smtClean="0"/>
              <a:t>‹Nº›</a:t>
            </a:fld>
            <a:endParaRPr lang="es-MX"/>
          </a:p>
        </p:txBody>
      </p:sp>
    </p:spTree>
    <p:extLst>
      <p:ext uri="{BB962C8B-B14F-4D97-AF65-F5344CB8AC3E}">
        <p14:creationId xmlns:p14="http://schemas.microsoft.com/office/powerpoint/2010/main" val="1235266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A30AA3F-C6AB-4693-8443-9726B457EA54}" type="datetimeFigureOut">
              <a:rPr lang="es-MX" smtClean="0"/>
              <a:t>21/03/2018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360F4B4-8B7E-4E0B-997A-4A92C2EE466F}" type="slidenum">
              <a:rPr lang="es-MX" smtClean="0"/>
              <a:t>‹Nº›</a:t>
            </a:fld>
            <a:endParaRPr lang="es-MX"/>
          </a:p>
        </p:txBody>
      </p:sp>
    </p:spTree>
    <p:extLst>
      <p:ext uri="{BB962C8B-B14F-4D97-AF65-F5344CB8AC3E}">
        <p14:creationId xmlns:p14="http://schemas.microsoft.com/office/powerpoint/2010/main" val="3173435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8A30AA3F-C6AB-4693-8443-9726B457EA54}" type="datetimeFigureOut">
              <a:rPr lang="es-MX" smtClean="0"/>
              <a:t>21/03/2018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360F4B4-8B7E-4E0B-997A-4A92C2EE466F}" type="slidenum">
              <a:rPr lang="es-MX" smtClean="0"/>
              <a:t>‹Nº›</a:t>
            </a:fld>
            <a:endParaRPr lang="es-MX"/>
          </a:p>
        </p:txBody>
      </p:sp>
    </p:spTree>
    <p:extLst>
      <p:ext uri="{BB962C8B-B14F-4D97-AF65-F5344CB8AC3E}">
        <p14:creationId xmlns:p14="http://schemas.microsoft.com/office/powerpoint/2010/main" val="3594911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8A30AA3F-C6AB-4693-8443-9726B457EA54}" type="datetimeFigureOut">
              <a:rPr lang="es-MX" smtClean="0"/>
              <a:t>21/03/2018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360F4B4-8B7E-4E0B-997A-4A92C2EE466F}" type="slidenum">
              <a:rPr lang="es-MX" smtClean="0"/>
              <a:t>‹Nº›</a:t>
            </a:fld>
            <a:endParaRPr lang="es-MX"/>
          </a:p>
        </p:txBody>
      </p:sp>
    </p:spTree>
    <p:extLst>
      <p:ext uri="{BB962C8B-B14F-4D97-AF65-F5344CB8AC3E}">
        <p14:creationId xmlns:p14="http://schemas.microsoft.com/office/powerpoint/2010/main" val="3852356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0AA3F-C6AB-4693-8443-9726B457EA54}" type="datetimeFigureOut">
              <a:rPr lang="es-MX" smtClean="0"/>
              <a:t>21/03/2018</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60F4B4-8B7E-4E0B-997A-4A92C2EE466F}" type="slidenum">
              <a:rPr lang="es-MX" smtClean="0"/>
              <a:t>‹Nº›</a:t>
            </a:fld>
            <a:endParaRPr lang="es-MX"/>
          </a:p>
        </p:txBody>
      </p:sp>
    </p:spTree>
    <p:extLst>
      <p:ext uri="{BB962C8B-B14F-4D97-AF65-F5344CB8AC3E}">
        <p14:creationId xmlns:p14="http://schemas.microsoft.com/office/powerpoint/2010/main" val="4003322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gif"/><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Resultado de imagen para 010101 Image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532"/>
            <a:ext cx="9144000" cy="6894532"/>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redondeado"/>
          <p:cNvSpPr/>
          <p:nvPr/>
        </p:nvSpPr>
        <p:spPr>
          <a:xfrm>
            <a:off x="219018" y="408790"/>
            <a:ext cx="8705961" cy="2660170"/>
          </a:xfrm>
          <a:prstGeom prst="roundRect">
            <a:avLst/>
          </a:prstGeom>
          <a:solidFill>
            <a:schemeClr val="bg1">
              <a:alpha val="80000"/>
            </a:schemeClr>
          </a:solidFill>
          <a:ln>
            <a:noFill/>
          </a:ln>
          <a:scene3d>
            <a:camera prst="orthographicFront"/>
            <a:lightRig rig="threePt" dir="t"/>
          </a:scene3d>
          <a:sp3d>
            <a:bevelT w="152400" h="50800" prst="softRound"/>
          </a:sp3d>
        </p:spPr>
        <p:style>
          <a:lnRef idx="2">
            <a:schemeClr val="accent6"/>
          </a:lnRef>
          <a:fillRef idx="1">
            <a:schemeClr val="lt1"/>
          </a:fillRef>
          <a:effectRef idx="0">
            <a:schemeClr val="accent6"/>
          </a:effectRef>
          <a:fontRef idx="minor">
            <a:schemeClr val="dk1"/>
          </a:fontRef>
        </p:style>
        <p:txBody>
          <a:bodyPr rtlCol="0" anchor="ctr">
            <a:sp3d extrusionH="57150">
              <a:bevelT w="57150" h="38100" prst="artDeco"/>
            </a:sp3d>
          </a:bodyPr>
          <a:lstStyle/>
          <a:p>
            <a:pPr algn="ctr"/>
            <a:r>
              <a:rPr lang="en-US" sz="3200" b="1" dirty="0" smtClean="0">
                <a:ln w="12700">
                  <a:solidFill>
                    <a:schemeClr val="tx1">
                      <a:lumMod val="95000"/>
                      <a:lumOff val="5000"/>
                    </a:schemeClr>
                  </a:solidFill>
                  <a:prstDash val="solid"/>
                </a:ln>
                <a:solidFill>
                  <a:schemeClr val="tx1"/>
                </a:solidFill>
                <a:effectLst/>
                <a:latin typeface="+mj-lt"/>
              </a:rPr>
              <a:t>UNIVERSIDAD A</a:t>
            </a:r>
            <a:r>
              <a:rPr lang="es-MX" sz="3200" b="1" dirty="0" smtClean="0">
                <a:ln w="12700">
                  <a:solidFill>
                    <a:schemeClr val="tx1">
                      <a:lumMod val="95000"/>
                      <a:lumOff val="5000"/>
                    </a:schemeClr>
                  </a:solidFill>
                  <a:prstDash val="solid"/>
                </a:ln>
                <a:solidFill>
                  <a:schemeClr val="tx1"/>
                </a:solidFill>
                <a:effectLst/>
                <a:latin typeface="+mj-lt"/>
              </a:rPr>
              <a:t>Ú</a:t>
            </a:r>
            <a:r>
              <a:rPr lang="en-US" sz="3200" b="1" dirty="0" smtClean="0">
                <a:ln w="12700">
                  <a:solidFill>
                    <a:schemeClr val="tx1">
                      <a:lumMod val="95000"/>
                      <a:lumOff val="5000"/>
                    </a:schemeClr>
                  </a:solidFill>
                  <a:prstDash val="solid"/>
                </a:ln>
                <a:solidFill>
                  <a:schemeClr val="tx1"/>
                </a:solidFill>
                <a:effectLst/>
                <a:latin typeface="+mj-lt"/>
              </a:rPr>
              <a:t>TONOMA DE SINALOA</a:t>
            </a:r>
          </a:p>
          <a:p>
            <a:pPr algn="ctr"/>
            <a:r>
              <a:rPr lang="en-US" sz="3200" b="1" dirty="0" smtClean="0">
                <a:ln w="12700">
                  <a:solidFill>
                    <a:schemeClr val="tx1">
                      <a:lumMod val="95000"/>
                      <a:lumOff val="5000"/>
                    </a:schemeClr>
                  </a:solidFill>
                  <a:prstDash val="solid"/>
                </a:ln>
                <a:solidFill>
                  <a:schemeClr val="tx1"/>
                </a:solidFill>
                <a:effectLst/>
                <a:latin typeface="AR BLANCA" pitchFamily="2" charset="0"/>
              </a:rPr>
              <a:t>“</a:t>
            </a:r>
            <a:r>
              <a:rPr lang="en-US" sz="3200" b="1" dirty="0">
                <a:ln w="12700">
                  <a:solidFill>
                    <a:schemeClr val="tx1">
                      <a:lumMod val="95000"/>
                      <a:lumOff val="5000"/>
                    </a:schemeClr>
                  </a:solidFill>
                  <a:prstDash val="solid"/>
                </a:ln>
                <a:solidFill>
                  <a:schemeClr val="tx1"/>
                </a:solidFill>
                <a:effectLst/>
                <a:latin typeface="AR BLANCA" pitchFamily="2" charset="0"/>
              </a:rPr>
              <a:t>Facultad de </a:t>
            </a:r>
            <a:r>
              <a:rPr lang="es-MX" sz="3200" b="1" dirty="0" smtClean="0">
                <a:ln w="12700">
                  <a:solidFill>
                    <a:schemeClr val="tx1">
                      <a:lumMod val="95000"/>
                      <a:lumOff val="5000"/>
                    </a:schemeClr>
                  </a:solidFill>
                  <a:prstDash val="solid"/>
                </a:ln>
                <a:solidFill>
                  <a:schemeClr val="tx1"/>
                </a:solidFill>
                <a:effectLst/>
                <a:latin typeface="AR BLANCA" pitchFamily="2" charset="0"/>
              </a:rPr>
              <a:t>Informática</a:t>
            </a:r>
            <a:r>
              <a:rPr lang="en-US" sz="3200" b="1" dirty="0" smtClean="0">
                <a:ln w="12700">
                  <a:solidFill>
                    <a:schemeClr val="tx1">
                      <a:lumMod val="95000"/>
                      <a:lumOff val="5000"/>
                    </a:schemeClr>
                  </a:solidFill>
                  <a:prstDash val="solid"/>
                </a:ln>
                <a:solidFill>
                  <a:schemeClr val="tx1"/>
                </a:solidFill>
                <a:effectLst/>
                <a:latin typeface="AR BLANCA" pitchFamily="2" charset="0"/>
              </a:rPr>
              <a:t> </a:t>
            </a:r>
            <a:r>
              <a:rPr lang="en-US" sz="3200" b="1" dirty="0" err="1" smtClean="0">
                <a:ln w="12700">
                  <a:solidFill>
                    <a:schemeClr val="tx1">
                      <a:lumMod val="95000"/>
                      <a:lumOff val="5000"/>
                    </a:schemeClr>
                  </a:solidFill>
                  <a:prstDash val="solid"/>
                </a:ln>
                <a:solidFill>
                  <a:schemeClr val="tx1"/>
                </a:solidFill>
                <a:effectLst/>
                <a:latin typeface="AR BLANCA" pitchFamily="2" charset="0"/>
              </a:rPr>
              <a:t>Culiacán</a:t>
            </a:r>
            <a:r>
              <a:rPr lang="en-US" sz="3200" b="1" dirty="0" smtClean="0">
                <a:ln w="12700">
                  <a:solidFill>
                    <a:schemeClr val="tx1">
                      <a:lumMod val="95000"/>
                      <a:lumOff val="5000"/>
                    </a:schemeClr>
                  </a:solidFill>
                  <a:prstDash val="solid"/>
                </a:ln>
                <a:solidFill>
                  <a:schemeClr val="tx1"/>
                </a:solidFill>
                <a:effectLst/>
                <a:latin typeface="AR BLANCA" pitchFamily="2" charset="0"/>
              </a:rPr>
              <a:t>”</a:t>
            </a:r>
            <a:endParaRPr lang="es-MX" sz="3200" b="1" dirty="0" smtClean="0">
              <a:ln w="12700">
                <a:solidFill>
                  <a:schemeClr val="tx1">
                    <a:lumMod val="95000"/>
                    <a:lumOff val="5000"/>
                  </a:schemeClr>
                </a:solidFill>
                <a:prstDash val="solid"/>
              </a:ln>
              <a:solidFill>
                <a:schemeClr val="tx1"/>
              </a:solidFill>
              <a:effectLst/>
              <a:latin typeface="AR BLANCA" pitchFamily="2" charset="0"/>
            </a:endParaRPr>
          </a:p>
          <a:p>
            <a:pPr algn="ctr"/>
            <a:r>
              <a:rPr lang="es-MX" sz="3600" b="1" dirty="0" smtClean="0">
                <a:ln w="12700">
                  <a:solidFill>
                    <a:schemeClr val="tx1">
                      <a:lumMod val="95000"/>
                      <a:lumOff val="5000"/>
                    </a:schemeClr>
                  </a:solidFill>
                  <a:prstDash val="solid"/>
                </a:ln>
                <a:solidFill>
                  <a:schemeClr val="tx1"/>
                </a:solidFill>
                <a:effectLst>
                  <a:outerShdw blurRad="41275" dist="20320" dir="1800000" algn="tl" rotWithShape="0">
                    <a:srgbClr val="000000">
                      <a:alpha val="40000"/>
                    </a:srgbClr>
                  </a:outerShdw>
                </a:effectLst>
              </a:rPr>
              <a:t>ESTRUCTURA DE DATOS</a:t>
            </a:r>
            <a:endParaRPr lang="es-MX" sz="3600" b="1" dirty="0">
              <a:ln w="12700">
                <a:solidFill>
                  <a:schemeClr val="tx1">
                    <a:lumMod val="95000"/>
                    <a:lumOff val="5000"/>
                  </a:schemeClr>
                </a:solidFill>
                <a:prstDash val="solid"/>
              </a:ln>
              <a:solidFill>
                <a:schemeClr val="tx1"/>
              </a:solidFill>
              <a:effectLst>
                <a:outerShdw blurRad="41275" dist="20320" dir="1800000" algn="tl" rotWithShape="0">
                  <a:srgbClr val="000000">
                    <a:alpha val="40000"/>
                  </a:srgbClr>
                </a:outerShdw>
              </a:effectLst>
            </a:endParaRPr>
          </a:p>
          <a:p>
            <a:pPr algn="ctr"/>
            <a:r>
              <a:rPr lang="es-MX" sz="4000" dirty="0" smtClean="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AR JULIAN" pitchFamily="2" charset="0"/>
              </a:rPr>
              <a:t>Búsqueda binaria </a:t>
            </a:r>
            <a:endParaRPr lang="es-MX" sz="40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AR JULIAN" pitchFamily="2" charset="0"/>
            </a:endParaRPr>
          </a:p>
        </p:txBody>
      </p:sp>
      <p:pic>
        <p:nvPicPr>
          <p:cNvPr id="6" name="Picture 4" descr="Resultado de imagen para logo facultad de informatica culiac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89920" y="408789"/>
            <a:ext cx="1035059" cy="117868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6 Rectángulo"/>
          <p:cNvSpPr/>
          <p:nvPr/>
        </p:nvSpPr>
        <p:spPr>
          <a:xfrm>
            <a:off x="2272109" y="3376494"/>
            <a:ext cx="4608512" cy="2970594"/>
          </a:xfrm>
          <a:prstGeom prst="rect">
            <a:avLst/>
          </a:prstGeom>
          <a:solidFill>
            <a:schemeClr val="accent1">
              <a:lumMod val="60000"/>
              <a:lumOff val="40000"/>
              <a:alpha val="78000"/>
            </a:schemeClr>
          </a:solidFill>
          <a:ln>
            <a:noFill/>
          </a:ln>
          <a:effectLst>
            <a:outerShdw blurRad="50800" dist="38100" dir="8100000" algn="tr" rotWithShape="0">
              <a:prstClr val="black">
                <a:alpha val="40000"/>
              </a:prstClr>
            </a:outerShd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sz="2800" b="1" dirty="0" smtClean="0">
                <a:ln>
                  <a:solidFill>
                    <a:schemeClr val="accent1">
                      <a:lumMod val="75000"/>
                    </a:schemeClr>
                  </a:solidFill>
                </a:ln>
                <a:solidFill>
                  <a:srgbClr val="002060"/>
                </a:solidFill>
                <a:effectLst>
                  <a:outerShdw blurRad="38100" dist="38100" dir="2700000" algn="tl">
                    <a:srgbClr val="000000">
                      <a:alpha val="43137"/>
                    </a:srgbClr>
                  </a:outerShdw>
                </a:effectLst>
                <a:latin typeface="AR CENA" pitchFamily="2" charset="0"/>
              </a:rPr>
              <a:t>Integrantes</a:t>
            </a:r>
            <a:r>
              <a:rPr lang="en-US" sz="2800" b="1" dirty="0" smtClean="0">
                <a:ln>
                  <a:solidFill>
                    <a:schemeClr val="accent1">
                      <a:lumMod val="75000"/>
                    </a:schemeClr>
                  </a:solidFill>
                </a:ln>
                <a:solidFill>
                  <a:srgbClr val="002060"/>
                </a:solidFill>
                <a:effectLst>
                  <a:outerShdw blurRad="38100" dist="38100" dir="2700000" algn="tl">
                    <a:srgbClr val="000000">
                      <a:alpha val="43137"/>
                    </a:srgbClr>
                  </a:outerShdw>
                </a:effectLst>
                <a:latin typeface="AR CENA" pitchFamily="2" charset="0"/>
              </a:rPr>
              <a:t>:</a:t>
            </a:r>
          </a:p>
          <a:p>
            <a:pPr marL="285750" indent="-285750" algn="just">
              <a:buFont typeface="Arial" pitchFamily="34" charset="0"/>
              <a:buChar char="•"/>
            </a:pPr>
            <a:r>
              <a:rPr lang="en-US" sz="2800" b="1" dirty="0" err="1">
                <a:ln>
                  <a:solidFill>
                    <a:schemeClr val="tx2">
                      <a:lumMod val="60000"/>
                      <a:lumOff val="40000"/>
                    </a:schemeClr>
                  </a:solidFill>
                </a:ln>
                <a:solidFill>
                  <a:schemeClr val="bg1"/>
                </a:solidFill>
                <a:effectLst>
                  <a:outerShdw blurRad="38100" dist="38100" dir="2700000" algn="tl">
                    <a:srgbClr val="000000">
                      <a:alpha val="43137"/>
                    </a:srgbClr>
                  </a:outerShdw>
                </a:effectLst>
                <a:latin typeface="AR CENA" pitchFamily="2" charset="0"/>
              </a:rPr>
              <a:t>Bastidas</a:t>
            </a:r>
            <a:r>
              <a:rPr lang="en-US" sz="2800" b="1" dirty="0">
                <a:ln>
                  <a:solidFill>
                    <a:schemeClr val="tx2">
                      <a:lumMod val="60000"/>
                      <a:lumOff val="40000"/>
                    </a:schemeClr>
                  </a:solidFill>
                </a:ln>
                <a:solidFill>
                  <a:schemeClr val="bg1"/>
                </a:solidFill>
                <a:effectLst>
                  <a:outerShdw blurRad="38100" dist="38100" dir="2700000" algn="tl">
                    <a:srgbClr val="000000">
                      <a:alpha val="43137"/>
                    </a:srgbClr>
                  </a:outerShdw>
                </a:effectLst>
                <a:latin typeface="AR CENA" pitchFamily="2" charset="0"/>
              </a:rPr>
              <a:t> Zamoran Marcos.</a:t>
            </a:r>
          </a:p>
          <a:p>
            <a:pPr marL="285750" indent="-285750" algn="just">
              <a:buFont typeface="Arial" pitchFamily="34" charset="0"/>
              <a:buChar char="•"/>
            </a:pPr>
            <a:r>
              <a:rPr lang="en-US" sz="2800" b="1" dirty="0" err="1" smtClean="0">
                <a:ln>
                  <a:solidFill>
                    <a:schemeClr val="tx2">
                      <a:lumMod val="60000"/>
                      <a:lumOff val="40000"/>
                    </a:schemeClr>
                  </a:solidFill>
                </a:ln>
                <a:solidFill>
                  <a:schemeClr val="bg1"/>
                </a:solidFill>
                <a:effectLst>
                  <a:outerShdw blurRad="38100" dist="38100" dir="2700000" algn="tl">
                    <a:srgbClr val="000000">
                      <a:alpha val="43137"/>
                    </a:srgbClr>
                  </a:outerShdw>
                </a:effectLst>
                <a:latin typeface="AR CENA" pitchFamily="2" charset="0"/>
              </a:rPr>
              <a:t>López</a:t>
            </a:r>
            <a:r>
              <a:rPr lang="en-US" sz="2800" b="1" dirty="0" smtClean="0">
                <a:ln>
                  <a:solidFill>
                    <a:schemeClr val="tx2">
                      <a:lumMod val="60000"/>
                      <a:lumOff val="40000"/>
                    </a:schemeClr>
                  </a:solidFill>
                </a:ln>
                <a:solidFill>
                  <a:schemeClr val="bg1"/>
                </a:solidFill>
                <a:effectLst>
                  <a:outerShdw blurRad="38100" dist="38100" dir="2700000" algn="tl">
                    <a:srgbClr val="000000">
                      <a:alpha val="43137"/>
                    </a:srgbClr>
                  </a:outerShdw>
                </a:effectLst>
                <a:latin typeface="AR CENA" pitchFamily="2" charset="0"/>
              </a:rPr>
              <a:t> </a:t>
            </a:r>
            <a:r>
              <a:rPr lang="en-US" sz="2800" b="1" dirty="0">
                <a:ln>
                  <a:solidFill>
                    <a:schemeClr val="tx2">
                      <a:lumMod val="60000"/>
                      <a:lumOff val="40000"/>
                    </a:schemeClr>
                  </a:solidFill>
                </a:ln>
                <a:solidFill>
                  <a:schemeClr val="bg1"/>
                </a:solidFill>
                <a:effectLst>
                  <a:outerShdw blurRad="38100" dist="38100" dir="2700000" algn="tl">
                    <a:srgbClr val="000000">
                      <a:alpha val="43137"/>
                    </a:srgbClr>
                  </a:outerShdw>
                </a:effectLst>
                <a:latin typeface="AR CENA" pitchFamily="2" charset="0"/>
              </a:rPr>
              <a:t>Felix Daniela Guadalupe.</a:t>
            </a:r>
          </a:p>
          <a:p>
            <a:pPr marL="285750" indent="-285750" algn="just">
              <a:buFont typeface="Arial" pitchFamily="34" charset="0"/>
              <a:buChar char="•"/>
            </a:pPr>
            <a:r>
              <a:rPr lang="en-US" sz="2800" b="1" dirty="0" smtClean="0">
                <a:ln>
                  <a:solidFill>
                    <a:schemeClr val="tx2">
                      <a:lumMod val="60000"/>
                      <a:lumOff val="40000"/>
                    </a:schemeClr>
                  </a:solidFill>
                </a:ln>
                <a:solidFill>
                  <a:schemeClr val="bg1"/>
                </a:solidFill>
                <a:effectLst>
                  <a:outerShdw blurRad="38100" dist="38100" dir="2700000" algn="tl">
                    <a:srgbClr val="000000">
                      <a:alpha val="43137"/>
                    </a:srgbClr>
                  </a:outerShdw>
                </a:effectLst>
                <a:latin typeface="AR CENA" pitchFamily="2" charset="0"/>
              </a:rPr>
              <a:t>Duarte </a:t>
            </a:r>
            <a:r>
              <a:rPr lang="en-US" sz="2800" b="1" dirty="0" smtClean="0">
                <a:ln>
                  <a:solidFill>
                    <a:schemeClr val="tx2">
                      <a:lumMod val="60000"/>
                      <a:lumOff val="40000"/>
                    </a:schemeClr>
                  </a:solidFill>
                </a:ln>
                <a:solidFill>
                  <a:schemeClr val="bg1"/>
                </a:solidFill>
                <a:effectLst>
                  <a:outerShdw blurRad="38100" dist="38100" dir="2700000" algn="tl">
                    <a:srgbClr val="000000">
                      <a:alpha val="43137"/>
                    </a:srgbClr>
                  </a:outerShdw>
                </a:effectLst>
                <a:latin typeface="AR CENA" pitchFamily="2" charset="0"/>
              </a:rPr>
              <a:t>Leon Carlos Daniel .</a:t>
            </a:r>
            <a:endParaRPr lang="en-US" sz="2800" b="1" dirty="0">
              <a:ln>
                <a:solidFill>
                  <a:schemeClr val="tx2">
                    <a:lumMod val="60000"/>
                    <a:lumOff val="40000"/>
                  </a:schemeClr>
                </a:solidFill>
              </a:ln>
              <a:solidFill>
                <a:schemeClr val="bg1"/>
              </a:solidFill>
              <a:effectLst>
                <a:outerShdw blurRad="38100" dist="38100" dir="2700000" algn="tl">
                  <a:srgbClr val="000000">
                    <a:alpha val="43137"/>
                  </a:srgbClr>
                </a:outerShdw>
              </a:effectLst>
              <a:latin typeface="AR CENA" pitchFamily="2" charset="0"/>
            </a:endParaRPr>
          </a:p>
          <a:p>
            <a:pPr marL="285750" indent="-285750" algn="just">
              <a:buFont typeface="Arial" pitchFamily="34" charset="0"/>
              <a:buChar char="•"/>
            </a:pPr>
            <a:r>
              <a:rPr lang="en-US" sz="2800" b="1" dirty="0">
                <a:ln>
                  <a:solidFill>
                    <a:schemeClr val="tx2">
                      <a:lumMod val="60000"/>
                      <a:lumOff val="40000"/>
                    </a:schemeClr>
                  </a:solidFill>
                </a:ln>
                <a:solidFill>
                  <a:schemeClr val="bg1"/>
                </a:solidFill>
                <a:effectLst>
                  <a:outerShdw blurRad="38100" dist="38100" dir="2700000" algn="tl">
                    <a:srgbClr val="000000">
                      <a:alpha val="43137"/>
                    </a:srgbClr>
                  </a:outerShdw>
                </a:effectLst>
                <a:latin typeface="AR CENA" pitchFamily="2" charset="0"/>
              </a:rPr>
              <a:t>Lara </a:t>
            </a:r>
            <a:r>
              <a:rPr lang="en-US" sz="2800" b="1" dirty="0" err="1">
                <a:ln>
                  <a:solidFill>
                    <a:schemeClr val="tx2">
                      <a:lumMod val="60000"/>
                      <a:lumOff val="40000"/>
                    </a:schemeClr>
                  </a:solidFill>
                </a:ln>
                <a:solidFill>
                  <a:schemeClr val="bg1"/>
                </a:solidFill>
                <a:effectLst>
                  <a:outerShdw blurRad="38100" dist="38100" dir="2700000" algn="tl">
                    <a:srgbClr val="000000">
                      <a:alpha val="43137"/>
                    </a:srgbClr>
                  </a:outerShdw>
                </a:effectLst>
                <a:latin typeface="AR CENA" pitchFamily="2" charset="0"/>
              </a:rPr>
              <a:t>Garate</a:t>
            </a:r>
            <a:r>
              <a:rPr lang="en-US" sz="2800" b="1" dirty="0">
                <a:ln>
                  <a:solidFill>
                    <a:schemeClr val="tx2">
                      <a:lumMod val="60000"/>
                      <a:lumOff val="40000"/>
                    </a:schemeClr>
                  </a:solidFill>
                </a:ln>
                <a:solidFill>
                  <a:schemeClr val="bg1"/>
                </a:solidFill>
                <a:effectLst>
                  <a:outerShdw blurRad="38100" dist="38100" dir="2700000" algn="tl">
                    <a:srgbClr val="000000">
                      <a:alpha val="43137"/>
                    </a:srgbClr>
                  </a:outerShdw>
                </a:effectLst>
                <a:latin typeface="AR CENA" pitchFamily="2" charset="0"/>
              </a:rPr>
              <a:t> Hector Alfonso.</a:t>
            </a:r>
          </a:p>
          <a:p>
            <a:pPr algn="just"/>
            <a:endParaRPr lang="es-MX" dirty="0"/>
          </a:p>
        </p:txBody>
      </p:sp>
      <p:pic>
        <p:nvPicPr>
          <p:cNvPr id="8" name="Picture 8" descr="Imagen relacionada"/>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6876256" y="3306021"/>
            <a:ext cx="2027329" cy="336333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Resultado de imagen para Gif de persona mujer presentando"/>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128929" y="3250425"/>
            <a:ext cx="2282831" cy="341893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2545" b="94764" l="4420" r="100000"/>
                    </a14:imgEffect>
                  </a14:imgLayer>
                </a14:imgProps>
              </a:ext>
              <a:ext uri="{28A0092B-C50C-407E-A947-70E740481C1C}">
                <a14:useLocalDpi xmlns:a14="http://schemas.microsoft.com/office/drawing/2010/main" val="0"/>
              </a:ext>
            </a:extLst>
          </a:blip>
          <a:srcRect/>
          <a:stretch>
            <a:fillRect/>
          </a:stretch>
        </p:blipFill>
        <p:spPr bwMode="auto">
          <a:xfrm>
            <a:off x="240808" y="404664"/>
            <a:ext cx="1090832" cy="1381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92058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1 Título"/>
          <p:cNvSpPr>
            <a:spLocks noGrp="1"/>
          </p:cNvSpPr>
          <p:nvPr>
            <p:ph type="title"/>
          </p:nvPr>
        </p:nvSpPr>
        <p:spPr>
          <a:xfrm>
            <a:off x="611560" y="1124744"/>
            <a:ext cx="4073911" cy="792088"/>
          </a:xfrm>
        </p:spPr>
        <p:txBody>
          <a:bodyPr>
            <a:normAutofit/>
          </a:bodyPr>
          <a:lstStyle/>
          <a:p>
            <a:pPr algn="l"/>
            <a:r>
              <a:rPr lang="es-MX" sz="3600" b="1" dirty="0" smtClean="0">
                <a:effectLst>
                  <a:outerShdw blurRad="38100" dist="38100" dir="2700000" algn="tl">
                    <a:srgbClr val="000000">
                      <a:alpha val="43137"/>
                    </a:srgbClr>
                  </a:outerShdw>
                </a:effectLst>
                <a:latin typeface="Agency FB" pitchFamily="34" charset="0"/>
              </a:rPr>
              <a:t>BÚSQUEDA BINARIA </a:t>
            </a:r>
            <a:endParaRPr lang="es-MX" sz="3600" b="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611560" y="1811957"/>
            <a:ext cx="7344816" cy="4065315"/>
          </a:xfrm>
        </p:spPr>
        <p:txBody>
          <a:bodyPr>
            <a:normAutofit fontScale="92500" lnSpcReduction="10000"/>
          </a:bodyPr>
          <a:lstStyle/>
          <a:p>
            <a:pPr marL="0" indent="0">
              <a:buNone/>
            </a:pPr>
            <a:r>
              <a:rPr lang="es-MX" b="1" dirty="0" smtClean="0">
                <a:solidFill>
                  <a:schemeClr val="tx2">
                    <a:lumMod val="75000"/>
                  </a:schemeClr>
                </a:solidFill>
                <a:latin typeface="Agency FB" pitchFamily="34" charset="0"/>
              </a:rPr>
              <a:t>ÍNDICE</a:t>
            </a:r>
          </a:p>
          <a:p>
            <a:pPr marL="457200" indent="-457200">
              <a:buAutoNum type="arabicPeriod"/>
            </a:pPr>
            <a:r>
              <a:rPr lang="es-MX" sz="2800" b="1" dirty="0" smtClean="0">
                <a:solidFill>
                  <a:schemeClr val="bg2">
                    <a:lumMod val="25000"/>
                  </a:schemeClr>
                </a:solidFill>
                <a:latin typeface="Agency FB" pitchFamily="34" charset="0"/>
              </a:rPr>
              <a:t>DEFINICIÓN </a:t>
            </a:r>
          </a:p>
          <a:p>
            <a:pPr marL="457200" indent="-457200">
              <a:buAutoNum type="arabicPeriod"/>
            </a:pPr>
            <a:r>
              <a:rPr lang="es-MX" sz="2800" b="1" dirty="0" smtClean="0">
                <a:solidFill>
                  <a:schemeClr val="bg2">
                    <a:lumMod val="25000"/>
                  </a:schemeClr>
                </a:solidFill>
                <a:latin typeface="Agency FB" pitchFamily="34" charset="0"/>
              </a:rPr>
              <a:t>HISTORIA</a:t>
            </a:r>
          </a:p>
          <a:p>
            <a:pPr marL="457200" indent="-457200">
              <a:buAutoNum type="arabicPeriod"/>
            </a:pPr>
            <a:r>
              <a:rPr lang="es-MX" sz="2800" b="1" dirty="0" smtClean="0">
                <a:solidFill>
                  <a:schemeClr val="bg2">
                    <a:lumMod val="25000"/>
                  </a:schemeClr>
                </a:solidFill>
                <a:latin typeface="Agency FB" pitchFamily="34" charset="0"/>
              </a:rPr>
              <a:t>ANÁLISIS</a:t>
            </a:r>
          </a:p>
          <a:p>
            <a:pPr marL="457200" indent="-457200">
              <a:buAutoNum type="arabicPeriod"/>
            </a:pPr>
            <a:r>
              <a:rPr lang="es-MX" sz="2800" b="1" dirty="0" smtClean="0">
                <a:solidFill>
                  <a:schemeClr val="bg2">
                    <a:lumMod val="25000"/>
                  </a:schemeClr>
                </a:solidFill>
                <a:latin typeface="Agency FB" pitchFamily="34" charset="0"/>
              </a:rPr>
              <a:t>FUNCIONAMIENTO</a:t>
            </a:r>
          </a:p>
          <a:p>
            <a:pPr marL="457200" indent="-457200">
              <a:buAutoNum type="arabicPeriod"/>
            </a:pPr>
            <a:r>
              <a:rPr lang="es-MX" sz="2800" b="1" dirty="0" smtClean="0">
                <a:solidFill>
                  <a:schemeClr val="bg2">
                    <a:lumMod val="25000"/>
                  </a:schemeClr>
                </a:solidFill>
                <a:latin typeface="Agency FB" pitchFamily="34" charset="0"/>
              </a:rPr>
              <a:t>ALGORITMO</a:t>
            </a:r>
          </a:p>
          <a:p>
            <a:pPr marL="457200" indent="-457200">
              <a:buAutoNum type="arabicPeriod"/>
            </a:pPr>
            <a:r>
              <a:rPr lang="es-MX" sz="2800" b="1" dirty="0" smtClean="0">
                <a:solidFill>
                  <a:schemeClr val="bg2">
                    <a:lumMod val="25000"/>
                  </a:schemeClr>
                </a:solidFill>
                <a:latin typeface="Agency FB" pitchFamily="34" charset="0"/>
              </a:rPr>
              <a:t>VENTAJAS Y DESVENTAJAS</a:t>
            </a:r>
          </a:p>
          <a:p>
            <a:pPr marL="457200" indent="-457200">
              <a:buAutoNum type="arabicPeriod"/>
            </a:pPr>
            <a:r>
              <a:rPr lang="es-MX" sz="2800" b="1" dirty="0" smtClean="0">
                <a:solidFill>
                  <a:schemeClr val="bg2">
                    <a:lumMod val="25000"/>
                  </a:schemeClr>
                </a:solidFill>
                <a:latin typeface="Agency FB" pitchFamily="34" charset="0"/>
              </a:rPr>
              <a:t>CONCLUSIÓN</a:t>
            </a:r>
          </a:p>
          <a:p>
            <a:pPr marL="457200" indent="-457200">
              <a:buAutoNum type="arabicPeriod"/>
            </a:pPr>
            <a:r>
              <a:rPr lang="es-MX" sz="2800" b="1" dirty="0" smtClean="0">
                <a:solidFill>
                  <a:schemeClr val="bg2">
                    <a:lumMod val="25000"/>
                  </a:schemeClr>
                </a:solidFill>
                <a:latin typeface="Agency FB" pitchFamily="34" charset="0"/>
              </a:rPr>
              <a:t>BIBLIOGRAFÍA</a:t>
            </a:r>
          </a:p>
          <a:p>
            <a:pPr marL="457200" indent="-457200">
              <a:buAutoNum type="arabicPeriod"/>
            </a:pPr>
            <a:endParaRPr lang="es-MX" sz="2200" b="1" dirty="0" smtClean="0">
              <a:latin typeface="Agency FB" pitchFamily="34" charset="0"/>
            </a:endParaRPr>
          </a:p>
          <a:p>
            <a:pPr marL="457200" indent="-457200">
              <a:buAutoNum type="arabicPeriod"/>
            </a:pPr>
            <a:endParaRPr lang="es-MX" sz="2200" b="1" dirty="0" smtClean="0">
              <a:latin typeface="Agency FB" pitchFamily="34" charset="0"/>
            </a:endParaRPr>
          </a:p>
          <a:p>
            <a:pPr marL="457200" indent="-457200">
              <a:buAutoNum type="arabicPeriod"/>
            </a:pPr>
            <a:endParaRPr lang="es-MX" sz="2200" b="1" dirty="0">
              <a:latin typeface="Agency FB" pitchFamily="34" charset="0"/>
            </a:endParaRPr>
          </a:p>
        </p:txBody>
      </p:sp>
      <p:pic>
        <p:nvPicPr>
          <p:cNvPr id="2052" name="Picture 4" descr="Imagen relacionada"/>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950903"/>
            <a:ext cx="3024336"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59943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5" name="1 Título"/>
          <p:cNvSpPr>
            <a:spLocks noGrp="1"/>
          </p:cNvSpPr>
          <p:nvPr>
            <p:ph type="title"/>
          </p:nvPr>
        </p:nvSpPr>
        <p:spPr>
          <a:xfrm>
            <a:off x="611560" y="1124744"/>
            <a:ext cx="4073911" cy="792088"/>
          </a:xfrm>
        </p:spPr>
        <p:txBody>
          <a:bodyPr>
            <a:normAutofit/>
          </a:bodyPr>
          <a:lstStyle/>
          <a:p>
            <a:pPr algn="l"/>
            <a:r>
              <a:rPr lang="es-MX" sz="3600" b="1" dirty="0" smtClean="0">
                <a:effectLst>
                  <a:outerShdw blurRad="38100" dist="38100" dir="2700000" algn="tl">
                    <a:srgbClr val="000000">
                      <a:alpha val="43137"/>
                    </a:srgbClr>
                  </a:outerShdw>
                </a:effectLst>
                <a:latin typeface="Agency FB" pitchFamily="34" charset="0"/>
              </a:rPr>
              <a:t>BÚSQUEDA BINARIA </a:t>
            </a:r>
            <a:endParaRPr lang="es-MX" sz="3600" b="1" dirty="0">
              <a:effectLst>
                <a:outerShdw blurRad="38100" dist="38100" dir="2700000" algn="tl">
                  <a:srgbClr val="000000">
                    <a:alpha val="43137"/>
                  </a:srgbClr>
                </a:outerShdw>
              </a:effectLst>
              <a:latin typeface="Agency FB" pitchFamily="34" charset="0"/>
            </a:endParaRPr>
          </a:p>
        </p:txBody>
      </p:sp>
      <p:sp>
        <p:nvSpPr>
          <p:cNvPr id="6" name="2 Marcador de contenido"/>
          <p:cNvSpPr>
            <a:spLocks noGrp="1"/>
          </p:cNvSpPr>
          <p:nvPr>
            <p:ph idx="1"/>
          </p:nvPr>
        </p:nvSpPr>
        <p:spPr>
          <a:xfrm>
            <a:off x="611560" y="1772816"/>
            <a:ext cx="7344816" cy="4065315"/>
          </a:xfrm>
        </p:spPr>
        <p:txBody>
          <a:bodyPr>
            <a:normAutofit/>
          </a:bodyPr>
          <a:lstStyle/>
          <a:p>
            <a:pPr marL="0" indent="0">
              <a:buNone/>
            </a:pPr>
            <a:r>
              <a:rPr lang="es-MX" sz="2800" b="1" dirty="0" smtClean="0">
                <a:solidFill>
                  <a:schemeClr val="tx2">
                    <a:lumMod val="75000"/>
                  </a:schemeClr>
                </a:solidFill>
                <a:latin typeface="Agency FB" pitchFamily="34" charset="0"/>
              </a:rPr>
              <a:t>DEFINICIÓN</a:t>
            </a:r>
          </a:p>
          <a:p>
            <a:pPr marL="0" indent="0" algn="just">
              <a:buNone/>
            </a:pPr>
            <a:r>
              <a:rPr lang="es-MX" sz="2200" dirty="0">
                <a:latin typeface="Arial Narrow" pitchFamily="34" charset="0"/>
              </a:rPr>
              <a:t>La búsqueda binaria es un algoritmo eficiente para encontrar un elemento en una lista ordenada de elementos. Consiste </a:t>
            </a:r>
            <a:r>
              <a:rPr lang="es-MX" sz="2200" dirty="0" smtClean="0">
                <a:latin typeface="Arial Narrow" pitchFamily="34" charset="0"/>
              </a:rPr>
              <a:t>en dividir el intervalo de búsqueda en dos partes, comparando el elemento buscado con el que ocupa la posición central en el arreglo. Para el caso de que no fueran iguales se redefinen los extremos del intervalo, según el elemento central sea mayor o menor que el elemento buscado, disminuyendo de esta forma el espacio de búsqueda. El proceso concluye cuando el elemento es encontrado, o cuando el intervalo de búsqueda se anula, es vacío.</a:t>
            </a:r>
          </a:p>
          <a:p>
            <a:pPr marL="0" indent="0">
              <a:buNone/>
            </a:pPr>
            <a:endParaRPr lang="es-MX" sz="2800" b="1" dirty="0" smtClean="0">
              <a:solidFill>
                <a:schemeClr val="tx2">
                  <a:lumMod val="75000"/>
                </a:schemeClr>
              </a:solidFill>
              <a:latin typeface="Agency FB" pitchFamily="34" charset="0"/>
            </a:endParaRPr>
          </a:p>
          <a:p>
            <a:pPr marL="0" indent="0">
              <a:buNone/>
            </a:pPr>
            <a:endParaRPr lang="es-MX" dirty="0" smtClean="0">
              <a:solidFill>
                <a:schemeClr val="tx2">
                  <a:lumMod val="75000"/>
                </a:schemeClr>
              </a:solidFill>
            </a:endParaRPr>
          </a:p>
        </p:txBody>
      </p:sp>
      <p:pic>
        <p:nvPicPr>
          <p:cNvPr id="11266" name="Picture 2" descr="Resultado de imagen para binario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5055432"/>
            <a:ext cx="2736304" cy="16139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2675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ppt_x"/>
                                          </p:val>
                                        </p:tav>
                                        <p:tav tm="100000">
                                          <p:val>
                                            <p:strVal val="#ppt_x"/>
                                          </p:val>
                                        </p:tav>
                                      </p:tavLst>
                                    </p:anim>
                                    <p:anim calcmode="lin" valueType="num">
                                      <p:cBhvr additive="base">
                                        <p:cTn id="8"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10" name="1 Título"/>
          <p:cNvSpPr>
            <a:spLocks noGrp="1"/>
          </p:cNvSpPr>
          <p:nvPr>
            <p:ph type="title"/>
          </p:nvPr>
        </p:nvSpPr>
        <p:spPr>
          <a:xfrm>
            <a:off x="611560" y="1124744"/>
            <a:ext cx="4073911" cy="792088"/>
          </a:xfrm>
        </p:spPr>
        <p:txBody>
          <a:bodyPr>
            <a:normAutofit/>
          </a:bodyPr>
          <a:lstStyle/>
          <a:p>
            <a:pPr algn="l"/>
            <a:r>
              <a:rPr lang="es-MX" sz="3600" b="1" dirty="0" smtClean="0">
                <a:effectLst>
                  <a:outerShdw blurRad="38100" dist="38100" dir="2700000" algn="tl">
                    <a:srgbClr val="000000">
                      <a:alpha val="43137"/>
                    </a:srgbClr>
                  </a:outerShdw>
                </a:effectLst>
                <a:latin typeface="Agency FB" pitchFamily="34" charset="0"/>
              </a:rPr>
              <a:t>BÚSQUEDA BINARIA </a:t>
            </a:r>
            <a:endParaRPr lang="es-MX" sz="3600" b="1" dirty="0">
              <a:effectLst>
                <a:outerShdw blurRad="38100" dist="38100" dir="2700000" algn="tl">
                  <a:srgbClr val="000000">
                    <a:alpha val="43137"/>
                  </a:srgbClr>
                </a:outerShdw>
              </a:effectLst>
              <a:latin typeface="Agency FB" pitchFamily="34" charset="0"/>
            </a:endParaRPr>
          </a:p>
        </p:txBody>
      </p:sp>
      <p:sp>
        <p:nvSpPr>
          <p:cNvPr id="11" name="2 Marcador de contenido"/>
          <p:cNvSpPr>
            <a:spLocks noGrp="1"/>
          </p:cNvSpPr>
          <p:nvPr>
            <p:ph idx="1"/>
          </p:nvPr>
        </p:nvSpPr>
        <p:spPr>
          <a:xfrm>
            <a:off x="611560" y="1844824"/>
            <a:ext cx="7344816" cy="4392488"/>
          </a:xfrm>
        </p:spPr>
        <p:txBody>
          <a:bodyPr>
            <a:noAutofit/>
          </a:bodyPr>
          <a:lstStyle/>
          <a:p>
            <a:pPr marL="0" indent="0" algn="just">
              <a:buNone/>
            </a:pPr>
            <a:r>
              <a:rPr lang="es-MX" sz="2800" b="1" dirty="0" smtClean="0">
                <a:solidFill>
                  <a:schemeClr val="tx2">
                    <a:lumMod val="75000"/>
                  </a:schemeClr>
                </a:solidFill>
                <a:latin typeface="Agency FB" pitchFamily="34" charset="0"/>
              </a:rPr>
              <a:t>HISTORIA</a:t>
            </a:r>
            <a:endParaRPr lang="es-MX" sz="2400" dirty="0" smtClean="0">
              <a:latin typeface="Arial Narrow" pitchFamily="34" charset="0"/>
            </a:endParaRPr>
          </a:p>
          <a:p>
            <a:pPr marL="0" indent="0" algn="just">
              <a:buNone/>
            </a:pPr>
            <a:r>
              <a:rPr lang="es-MX" sz="2200" dirty="0" smtClean="0">
                <a:latin typeface="Arial Narrow" pitchFamily="34" charset="0"/>
              </a:rPr>
              <a:t>En </a:t>
            </a:r>
            <a:r>
              <a:rPr lang="es-MX" sz="2200" dirty="0">
                <a:latin typeface="Arial Narrow" pitchFamily="34" charset="0"/>
              </a:rPr>
              <a:t>1946, John </a:t>
            </a:r>
            <a:r>
              <a:rPr lang="es-MX" sz="2200" dirty="0" err="1" smtClean="0">
                <a:latin typeface="Arial Narrow" pitchFamily="34" charset="0"/>
              </a:rPr>
              <a:t>Mauchly</a:t>
            </a:r>
            <a:r>
              <a:rPr lang="es-MX" sz="2200" dirty="0">
                <a:latin typeface="Arial Narrow" pitchFamily="34" charset="0"/>
              </a:rPr>
              <a:t> </a:t>
            </a:r>
            <a:r>
              <a:rPr lang="es-MX" sz="2200" dirty="0" smtClean="0">
                <a:latin typeface="Arial Narrow" pitchFamily="34" charset="0"/>
              </a:rPr>
              <a:t>mencionó </a:t>
            </a:r>
            <a:r>
              <a:rPr lang="es-MX" sz="2200" dirty="0">
                <a:latin typeface="Arial Narrow" pitchFamily="34" charset="0"/>
              </a:rPr>
              <a:t>por primera vez la búsqueda binaria como parte de Moore </a:t>
            </a:r>
            <a:r>
              <a:rPr lang="es-MX" sz="2200" dirty="0" err="1">
                <a:latin typeface="Arial Narrow" pitchFamily="34" charset="0"/>
              </a:rPr>
              <a:t>School</a:t>
            </a:r>
            <a:r>
              <a:rPr lang="es-MX" sz="2200" dirty="0">
                <a:latin typeface="Arial Narrow" pitchFamily="34" charset="0"/>
              </a:rPr>
              <a:t> </a:t>
            </a:r>
            <a:r>
              <a:rPr lang="es-MX" sz="2200" dirty="0" err="1">
                <a:latin typeface="Arial Narrow" pitchFamily="34" charset="0"/>
              </a:rPr>
              <a:t>Lectures</a:t>
            </a:r>
            <a:r>
              <a:rPr lang="es-MX" sz="2200" dirty="0">
                <a:latin typeface="Arial Narrow" pitchFamily="34" charset="0"/>
              </a:rPr>
              <a:t>, el primer conjunto de conferencias relacionado con las computadoras. Las siguientes publicaciones mencionaban que la búsqueda binaria solo funcionaba en arreglos cuya longitud fuese de uno menos que una potencia de </a:t>
            </a:r>
            <a:r>
              <a:rPr lang="es-MX" sz="2200" dirty="0" smtClean="0">
                <a:latin typeface="Arial Narrow" pitchFamily="34" charset="0"/>
              </a:rPr>
              <a:t>dos, </a:t>
            </a:r>
            <a:r>
              <a:rPr lang="es-MX" sz="2200" dirty="0">
                <a:latin typeface="Arial Narrow" pitchFamily="34" charset="0"/>
              </a:rPr>
              <a:t>hasta </a:t>
            </a:r>
            <a:r>
              <a:rPr lang="es-MX" sz="2200" dirty="0" smtClean="0">
                <a:latin typeface="Arial Narrow" pitchFamily="34" charset="0"/>
              </a:rPr>
              <a:t>1960 </a:t>
            </a:r>
            <a:r>
              <a:rPr lang="es-MX" sz="2200" dirty="0">
                <a:latin typeface="Arial Narrow" pitchFamily="34" charset="0"/>
              </a:rPr>
              <a:t>cuando </a:t>
            </a:r>
            <a:r>
              <a:rPr lang="es-MX" sz="2200" dirty="0" err="1">
                <a:latin typeface="Arial Narrow" pitchFamily="34" charset="0"/>
              </a:rPr>
              <a:t>Derrick</a:t>
            </a:r>
            <a:r>
              <a:rPr lang="es-MX" sz="2200" dirty="0">
                <a:latin typeface="Arial Narrow" pitchFamily="34" charset="0"/>
              </a:rPr>
              <a:t> Henry </a:t>
            </a:r>
            <a:r>
              <a:rPr lang="es-MX" sz="2200" dirty="0" err="1">
                <a:latin typeface="Arial Narrow" pitchFamily="34" charset="0"/>
              </a:rPr>
              <a:t>Lehmer</a:t>
            </a:r>
            <a:r>
              <a:rPr lang="es-MX" sz="2200" dirty="0">
                <a:latin typeface="Arial Narrow" pitchFamily="34" charset="0"/>
              </a:rPr>
              <a:t> público un algoritmo de búsqueda binaria que funcionaba en todos los arreglos ordenados. En 1962, </a:t>
            </a:r>
            <a:r>
              <a:rPr lang="es-MX" sz="2200" dirty="0" err="1">
                <a:latin typeface="Arial Narrow" pitchFamily="34" charset="0"/>
              </a:rPr>
              <a:t>Hermann</a:t>
            </a:r>
            <a:r>
              <a:rPr lang="es-MX" sz="2200" dirty="0">
                <a:latin typeface="Arial Narrow" pitchFamily="34" charset="0"/>
              </a:rPr>
              <a:t> </a:t>
            </a:r>
            <a:r>
              <a:rPr lang="es-MX" sz="2200" dirty="0" err="1">
                <a:latin typeface="Arial Narrow" pitchFamily="34" charset="0"/>
              </a:rPr>
              <a:t>Bottenbruch</a:t>
            </a:r>
            <a:r>
              <a:rPr lang="es-MX" sz="2200" dirty="0">
                <a:latin typeface="Arial Narrow" pitchFamily="34" charset="0"/>
              </a:rPr>
              <a:t> presentó en ALGOL 60 una implementación del algoritmo de búsqueda binaria en el cual colocaba la comparación de igualdad en el final del algoritmo, incrementando el número promedio de iteraciones por uno, pero reduciendo a uno el número de comparaciones por iteración. </a:t>
            </a:r>
          </a:p>
        </p:txBody>
      </p:sp>
    </p:spTree>
    <p:extLst>
      <p:ext uri="{BB962C8B-B14F-4D97-AF65-F5344CB8AC3E}">
        <p14:creationId xmlns:p14="http://schemas.microsoft.com/office/powerpoint/2010/main" val="179612591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5" name="1 Título"/>
          <p:cNvSpPr>
            <a:spLocks noGrp="1"/>
          </p:cNvSpPr>
          <p:nvPr>
            <p:ph type="title"/>
          </p:nvPr>
        </p:nvSpPr>
        <p:spPr>
          <a:xfrm>
            <a:off x="611560" y="1124744"/>
            <a:ext cx="4073911" cy="792088"/>
          </a:xfrm>
        </p:spPr>
        <p:txBody>
          <a:bodyPr>
            <a:normAutofit/>
          </a:bodyPr>
          <a:lstStyle/>
          <a:p>
            <a:pPr algn="l"/>
            <a:r>
              <a:rPr lang="es-MX" sz="3600" b="1" dirty="0" smtClean="0">
                <a:effectLst>
                  <a:outerShdw blurRad="38100" dist="38100" dir="2700000" algn="tl">
                    <a:srgbClr val="000000">
                      <a:alpha val="43137"/>
                    </a:srgbClr>
                  </a:outerShdw>
                </a:effectLst>
                <a:latin typeface="Agency FB" pitchFamily="34" charset="0"/>
              </a:rPr>
              <a:t>BÚSQUEDA BINARIA </a:t>
            </a:r>
            <a:endParaRPr lang="es-MX" sz="3600" b="1" dirty="0">
              <a:effectLst>
                <a:outerShdw blurRad="38100" dist="38100" dir="2700000" algn="tl">
                  <a:srgbClr val="000000">
                    <a:alpha val="43137"/>
                  </a:srgbClr>
                </a:outerShdw>
              </a:effectLst>
              <a:latin typeface="Agency FB" pitchFamily="34" charset="0"/>
            </a:endParaRPr>
          </a:p>
        </p:txBody>
      </p:sp>
      <p:sp>
        <p:nvSpPr>
          <p:cNvPr id="6" name="2 Marcador de contenido"/>
          <p:cNvSpPr>
            <a:spLocks noGrp="1"/>
          </p:cNvSpPr>
          <p:nvPr>
            <p:ph idx="1"/>
          </p:nvPr>
        </p:nvSpPr>
        <p:spPr>
          <a:xfrm>
            <a:off x="611560" y="1844824"/>
            <a:ext cx="7344816" cy="4065315"/>
          </a:xfrm>
        </p:spPr>
        <p:txBody>
          <a:bodyPr>
            <a:normAutofit/>
          </a:bodyPr>
          <a:lstStyle/>
          <a:p>
            <a:pPr marL="0" indent="0" algn="just">
              <a:buNone/>
            </a:pPr>
            <a:r>
              <a:rPr lang="es-MX" sz="2800" b="1" dirty="0" smtClean="0">
                <a:solidFill>
                  <a:schemeClr val="tx2">
                    <a:lumMod val="75000"/>
                  </a:schemeClr>
                </a:solidFill>
                <a:latin typeface="Agency FB" pitchFamily="34" charset="0"/>
              </a:rPr>
              <a:t>HISTORIA</a:t>
            </a:r>
            <a:endParaRPr lang="es-MX" sz="2400" dirty="0" smtClean="0">
              <a:latin typeface="Arial Narrow" pitchFamily="34" charset="0"/>
            </a:endParaRPr>
          </a:p>
          <a:p>
            <a:pPr marL="0" indent="0" algn="just">
              <a:buNone/>
            </a:pPr>
            <a:r>
              <a:rPr lang="es-MX" sz="2200" dirty="0" smtClean="0">
                <a:latin typeface="Arial Narrow" pitchFamily="34" charset="0"/>
              </a:rPr>
              <a:t>La </a:t>
            </a:r>
            <a:r>
              <a:rPr lang="es-MX" sz="2200" dirty="0">
                <a:latin typeface="Arial Narrow" pitchFamily="34" charset="0"/>
              </a:rPr>
              <a:t>búsqueda binaria uniforme fue presentada a Donald </a:t>
            </a:r>
            <a:r>
              <a:rPr lang="es-MX" sz="2200" dirty="0" err="1">
                <a:latin typeface="Arial Narrow" pitchFamily="34" charset="0"/>
              </a:rPr>
              <a:t>Knuth</a:t>
            </a:r>
            <a:r>
              <a:rPr lang="es-MX" sz="2200" dirty="0">
                <a:latin typeface="Arial Narrow" pitchFamily="34" charset="0"/>
              </a:rPr>
              <a:t> en 1971 por A. K. </a:t>
            </a:r>
            <a:r>
              <a:rPr lang="es-MX" sz="2200" dirty="0" err="1">
                <a:latin typeface="Arial Narrow" pitchFamily="34" charset="0"/>
              </a:rPr>
              <a:t>Chandra</a:t>
            </a:r>
            <a:r>
              <a:rPr lang="es-MX" sz="2200" dirty="0">
                <a:latin typeface="Arial Narrow" pitchFamily="34" charset="0"/>
              </a:rPr>
              <a:t> de la universidad de Stanford y publicado en el libro de </a:t>
            </a:r>
            <a:r>
              <a:rPr lang="es-MX" sz="2200" dirty="0" err="1">
                <a:latin typeface="Arial Narrow" pitchFamily="34" charset="0"/>
              </a:rPr>
              <a:t>Knuth</a:t>
            </a:r>
            <a:r>
              <a:rPr lang="es-MX" sz="2200" dirty="0">
                <a:latin typeface="Arial Narrow" pitchFamily="34" charset="0"/>
              </a:rPr>
              <a:t>: </a:t>
            </a:r>
            <a:r>
              <a:rPr lang="es-MX" sz="2200" dirty="0" err="1">
                <a:latin typeface="Arial Narrow" pitchFamily="34" charset="0"/>
              </a:rPr>
              <a:t>The</a:t>
            </a:r>
            <a:r>
              <a:rPr lang="es-MX" sz="2200" dirty="0">
                <a:latin typeface="Arial Narrow" pitchFamily="34" charset="0"/>
              </a:rPr>
              <a:t> Art of Computer </a:t>
            </a:r>
            <a:r>
              <a:rPr lang="es-MX" sz="2200" dirty="0" err="1" smtClean="0">
                <a:latin typeface="Arial Narrow" pitchFamily="34" charset="0"/>
              </a:rPr>
              <a:t>Programming</a:t>
            </a:r>
            <a:r>
              <a:rPr lang="es-MX" sz="2200" dirty="0">
                <a:latin typeface="Arial Narrow" pitchFamily="34" charset="0"/>
              </a:rPr>
              <a:t>.</a:t>
            </a:r>
            <a:r>
              <a:rPr lang="es-MX" sz="2200" dirty="0" smtClean="0">
                <a:latin typeface="Arial Narrow" pitchFamily="34" charset="0"/>
              </a:rPr>
              <a:t> </a:t>
            </a:r>
            <a:r>
              <a:rPr lang="es-MX" sz="2200" dirty="0">
                <a:latin typeface="Arial Narrow" pitchFamily="34" charset="0"/>
              </a:rPr>
              <a:t>En 1986, Bernard </a:t>
            </a:r>
            <a:r>
              <a:rPr lang="es-MX" sz="2200" dirty="0" err="1">
                <a:latin typeface="Arial Narrow" pitchFamily="34" charset="0"/>
              </a:rPr>
              <a:t>Chazelle</a:t>
            </a:r>
            <a:r>
              <a:rPr lang="es-MX" sz="2200" dirty="0">
                <a:latin typeface="Arial Narrow" pitchFamily="34" charset="0"/>
              </a:rPr>
              <a:t> y </a:t>
            </a:r>
            <a:r>
              <a:rPr lang="es-MX" sz="2200" dirty="0" err="1">
                <a:latin typeface="Arial Narrow" pitchFamily="34" charset="0"/>
              </a:rPr>
              <a:t>Leonidas</a:t>
            </a:r>
            <a:r>
              <a:rPr lang="es-MX" sz="2200" dirty="0">
                <a:latin typeface="Arial Narrow" pitchFamily="34" charset="0"/>
              </a:rPr>
              <a:t> J. </a:t>
            </a:r>
            <a:r>
              <a:rPr lang="es-MX" sz="2200" dirty="0" err="1">
                <a:latin typeface="Arial Narrow" pitchFamily="34" charset="0"/>
              </a:rPr>
              <a:t>Guibas</a:t>
            </a:r>
            <a:r>
              <a:rPr lang="es-MX" sz="2200" dirty="0">
                <a:latin typeface="Arial Narrow" pitchFamily="34" charset="0"/>
              </a:rPr>
              <a:t> introdujeron cascada fraccional, una técnica usada para acelerar la búsqueda binaria en múltiples arreglos.</a:t>
            </a:r>
          </a:p>
        </p:txBody>
      </p:sp>
      <p:pic>
        <p:nvPicPr>
          <p:cNvPr id="1028" name="Picture 4" descr="Resultado de imagen para binario gif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024625" y="4293096"/>
            <a:ext cx="2843808" cy="21328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421722870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path" presetSubtype="0" accel="50000" decel="50000" fill="hold" nodeType="afterEffect">
                                  <p:stCondLst>
                                    <p:cond delay="0"/>
                                  </p:stCondLst>
                                  <p:childTnLst>
                                    <p:animMotion origin="layout" path="M 0 0 C 0.007 -0.01 0.014 -0.021 0.021 -0.035 C 0.04 -0.075 0.045 -0.114 0.031 -0.12 C 0.017 -0.127 -0.01 -0.099 -0.029 -0.059 C -0.039 -0.038 -0.045 -0.018 -0.047 -0.003 C -0.05 0.009 -0.051 0.021 -0.051 0.035 C -0.051 0.08 -0.038 0.117 -0.023 0.117 C -0.008 0.117 0.005 0.08 0.005 0.035 C 0.005 0.014 0.002 -0.006 -0.003 -0.02 C -0.005 -0.032 -0.01 -0.045 -0.016 -0.058 C -0.036 -0.099 -0.063 -0.127 -0.077 -0.12 C -0.091 -0.113 -0.086 -0.075 -0.066 -0.034 C -0.058 -0.015 -0.047 0.001 -0.036 0.012 C -0.028 0.022 -0.019 0.031 -0.007 0.04 C 0.029 0.069 0.065 0.082 0.075 0.07 C 0.084 0.058 0.064 0.025 0.028 -0.003 C 0.013 -0.015 -0.003 -0.024 -0.016 -0.03 C -0.028 -0.036 -0.043 -0.041 -0.059 -0.044 C -0.103 -0.054 -0.141 -0.051 -0.144 -0.035 C -0.148 -0.02 -0.115 0 -0.071 0.01 C -0.051 0.014 -0.032 0.016 -0.017 0.015 C -0.004 0.015 0.01 0.013 0.025 0.01 C 0.069 0 0.102 -0.021 0.098 -0.036 C 0.095 -0.051 0.057 -0.055 0.013 -0.045 C -0.008 -0.04 -0.027 -0.033 -0.04 -0.025 C -0.051 -0.019 -0.062 -0.012 -0.074 -0.003 C -0.109 0.026 -0.13 0.058 -0.12 0.07 C -0.111 0.082 -0.074 0.069 -0.039 0.041 C -0.022 0.027 -0.008 0.013 0 0 Z" pathEditMode="relative" ptsTypes="">
                                      <p:cBhvr>
                                        <p:cTn id="6" dur="2000" fill="hold"/>
                                        <p:tgtEl>
                                          <p:spTgt spid="102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5" name="1 Título"/>
          <p:cNvSpPr>
            <a:spLocks noGrp="1"/>
          </p:cNvSpPr>
          <p:nvPr>
            <p:ph type="title"/>
          </p:nvPr>
        </p:nvSpPr>
        <p:spPr>
          <a:xfrm>
            <a:off x="611560" y="1124744"/>
            <a:ext cx="4073911" cy="792088"/>
          </a:xfrm>
        </p:spPr>
        <p:txBody>
          <a:bodyPr>
            <a:normAutofit/>
          </a:bodyPr>
          <a:lstStyle/>
          <a:p>
            <a:pPr algn="l"/>
            <a:r>
              <a:rPr lang="es-MX" sz="3600" b="1" dirty="0" smtClean="0">
                <a:effectLst>
                  <a:outerShdw blurRad="38100" dist="38100" dir="2700000" algn="tl">
                    <a:srgbClr val="000000">
                      <a:alpha val="43137"/>
                    </a:srgbClr>
                  </a:outerShdw>
                </a:effectLst>
                <a:latin typeface="Agency FB" pitchFamily="34" charset="0"/>
              </a:rPr>
              <a:t>BÚSQUEDA BINARIA </a:t>
            </a:r>
            <a:endParaRPr lang="es-MX" sz="3600" b="1" dirty="0">
              <a:effectLst>
                <a:outerShdw blurRad="38100" dist="38100" dir="2700000" algn="tl">
                  <a:srgbClr val="000000">
                    <a:alpha val="43137"/>
                  </a:srgbClr>
                </a:outerShdw>
              </a:effectLst>
              <a:latin typeface="Agency FB" pitchFamily="34" charset="0"/>
            </a:endParaRPr>
          </a:p>
        </p:txBody>
      </p:sp>
      <p:sp>
        <p:nvSpPr>
          <p:cNvPr id="6" name="2 Marcador de contenido"/>
          <p:cNvSpPr>
            <a:spLocks noGrp="1"/>
          </p:cNvSpPr>
          <p:nvPr>
            <p:ph idx="1"/>
          </p:nvPr>
        </p:nvSpPr>
        <p:spPr>
          <a:xfrm>
            <a:off x="611560" y="1772816"/>
            <a:ext cx="7488832" cy="4065315"/>
          </a:xfrm>
        </p:spPr>
        <p:txBody>
          <a:bodyPr>
            <a:normAutofit lnSpcReduction="10000"/>
          </a:bodyPr>
          <a:lstStyle/>
          <a:p>
            <a:pPr marL="0" indent="0">
              <a:buNone/>
            </a:pPr>
            <a:r>
              <a:rPr lang="es-MX" b="1" dirty="0" smtClean="0">
                <a:solidFill>
                  <a:schemeClr val="tx2">
                    <a:lumMod val="75000"/>
                  </a:schemeClr>
                </a:solidFill>
                <a:latin typeface="Agency FB" pitchFamily="34" charset="0"/>
              </a:rPr>
              <a:t>ANÁLISIS </a:t>
            </a:r>
          </a:p>
          <a:p>
            <a:pPr marL="0" indent="0" algn="just">
              <a:buNone/>
            </a:pPr>
            <a:r>
              <a:rPr lang="es-MX" sz="2200" dirty="0" smtClean="0">
                <a:latin typeface="Arial Narrow" pitchFamily="34" charset="0"/>
              </a:rPr>
              <a:t>Para analizar la complejidad del método de búsqueda es necesario establecer los casos mas favorables y desfavorables que se pudieran presentar en el proceso de búsqueda. </a:t>
            </a:r>
            <a:r>
              <a:rPr lang="es-MX" sz="2200" b="1" dirty="0" smtClean="0">
                <a:solidFill>
                  <a:srgbClr val="002060"/>
                </a:solidFill>
                <a:latin typeface="Arial Narrow" pitchFamily="34" charset="0"/>
              </a:rPr>
              <a:t>El primero </a:t>
            </a:r>
            <a:r>
              <a:rPr lang="es-MX" sz="2200" dirty="0" smtClean="0">
                <a:latin typeface="Arial Narrow" pitchFamily="34" charset="0"/>
              </a:rPr>
              <a:t>sucede cuando el elemento buscado es el central, en dicho caso se hará una sola comparación </a:t>
            </a:r>
            <a:r>
              <a:rPr lang="es-MX" sz="2200" b="1" dirty="0" smtClean="0">
                <a:solidFill>
                  <a:srgbClr val="002060"/>
                </a:solidFill>
                <a:latin typeface="Arial Narrow" pitchFamily="34" charset="0"/>
              </a:rPr>
              <a:t>el segundo</a:t>
            </a:r>
            <a:r>
              <a:rPr lang="es-MX" sz="2200" dirty="0" smtClean="0">
                <a:latin typeface="Arial Narrow" pitchFamily="34" charset="0"/>
              </a:rPr>
              <a:t> sucede cuando el elemento no se encuentra en el arreglo entonces se harán aproximadamente log</a:t>
            </a:r>
            <a:r>
              <a:rPr lang="es-MX" sz="1200" b="1" dirty="0" smtClean="0">
                <a:latin typeface="Arial Narrow" pitchFamily="34" charset="0"/>
              </a:rPr>
              <a:t>2</a:t>
            </a:r>
            <a:r>
              <a:rPr lang="es-MX" sz="2200" dirty="0" smtClean="0">
                <a:latin typeface="Arial Narrow" pitchFamily="34" charset="0"/>
              </a:rPr>
              <a:t> (n)  comparaciones, ya que con cada comparación el numero de elementos en los cuales se debe buscar se reduce en un factor de 2.  De esta forma , se determinan los números mínimo, mediano y máximo de comparaciones que se deben realizar cuando se utiliza este tipo de búsqueda.</a:t>
            </a:r>
            <a:endParaRPr lang="es-MX" sz="2200" dirty="0">
              <a:latin typeface="Arial Narrow" pitchFamily="34" charset="0"/>
            </a:endParaRPr>
          </a:p>
          <a:p>
            <a:pPr marL="0" indent="0" algn="just">
              <a:buNone/>
            </a:pPr>
            <a:endParaRPr lang="es-MX"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0374" t="29967" r="23127" b="59512"/>
          <a:stretch/>
        </p:blipFill>
        <p:spPr bwMode="auto">
          <a:xfrm>
            <a:off x="1907704" y="5611729"/>
            <a:ext cx="4748981" cy="76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6871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80">
                                          <p:stCondLst>
                                            <p:cond delay="0"/>
                                          </p:stCondLst>
                                        </p:cTn>
                                        <p:tgtEl>
                                          <p:spTgt spid="2050"/>
                                        </p:tgtEl>
                                      </p:cBhvr>
                                    </p:animEffect>
                                    <p:anim calcmode="lin" valueType="num">
                                      <p:cBhvr>
                                        <p:cTn id="8"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0"/>
                                        </p:tgtEl>
                                      </p:cBhvr>
                                      <p:to x="100000" y="60000"/>
                                    </p:animScale>
                                    <p:animScale>
                                      <p:cBhvr>
                                        <p:cTn id="14" dur="166" decel="50000">
                                          <p:stCondLst>
                                            <p:cond delay="676"/>
                                          </p:stCondLst>
                                        </p:cTn>
                                        <p:tgtEl>
                                          <p:spTgt spid="2050"/>
                                        </p:tgtEl>
                                      </p:cBhvr>
                                      <p:to x="100000" y="100000"/>
                                    </p:animScale>
                                    <p:animScale>
                                      <p:cBhvr>
                                        <p:cTn id="15" dur="26">
                                          <p:stCondLst>
                                            <p:cond delay="1312"/>
                                          </p:stCondLst>
                                        </p:cTn>
                                        <p:tgtEl>
                                          <p:spTgt spid="2050"/>
                                        </p:tgtEl>
                                      </p:cBhvr>
                                      <p:to x="100000" y="80000"/>
                                    </p:animScale>
                                    <p:animScale>
                                      <p:cBhvr>
                                        <p:cTn id="16" dur="166" decel="50000">
                                          <p:stCondLst>
                                            <p:cond delay="1338"/>
                                          </p:stCondLst>
                                        </p:cTn>
                                        <p:tgtEl>
                                          <p:spTgt spid="2050"/>
                                        </p:tgtEl>
                                      </p:cBhvr>
                                      <p:to x="100000" y="100000"/>
                                    </p:animScale>
                                    <p:animScale>
                                      <p:cBhvr>
                                        <p:cTn id="17" dur="26">
                                          <p:stCondLst>
                                            <p:cond delay="1642"/>
                                          </p:stCondLst>
                                        </p:cTn>
                                        <p:tgtEl>
                                          <p:spTgt spid="2050"/>
                                        </p:tgtEl>
                                      </p:cBhvr>
                                      <p:to x="100000" y="90000"/>
                                    </p:animScale>
                                    <p:animScale>
                                      <p:cBhvr>
                                        <p:cTn id="18" dur="166" decel="50000">
                                          <p:stCondLst>
                                            <p:cond delay="1668"/>
                                          </p:stCondLst>
                                        </p:cTn>
                                        <p:tgtEl>
                                          <p:spTgt spid="2050"/>
                                        </p:tgtEl>
                                      </p:cBhvr>
                                      <p:to x="100000" y="100000"/>
                                    </p:animScale>
                                    <p:animScale>
                                      <p:cBhvr>
                                        <p:cTn id="19" dur="26">
                                          <p:stCondLst>
                                            <p:cond delay="1808"/>
                                          </p:stCondLst>
                                        </p:cTn>
                                        <p:tgtEl>
                                          <p:spTgt spid="2050"/>
                                        </p:tgtEl>
                                      </p:cBhvr>
                                      <p:to x="100000" y="95000"/>
                                    </p:animScale>
                                    <p:animScale>
                                      <p:cBhvr>
                                        <p:cTn id="20" dur="166" decel="50000">
                                          <p:stCondLst>
                                            <p:cond delay="1834"/>
                                          </p:stCondLst>
                                        </p:cTn>
                                        <p:tgtEl>
                                          <p:spTgt spid="20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6" name="2 Marcador de contenido"/>
          <p:cNvSpPr>
            <a:spLocks noGrp="1"/>
          </p:cNvSpPr>
          <p:nvPr>
            <p:ph idx="1"/>
          </p:nvPr>
        </p:nvSpPr>
        <p:spPr>
          <a:xfrm>
            <a:off x="683568" y="1124744"/>
            <a:ext cx="7488832" cy="720079"/>
          </a:xfrm>
        </p:spPr>
        <p:txBody>
          <a:bodyPr>
            <a:normAutofit/>
          </a:bodyPr>
          <a:lstStyle/>
          <a:p>
            <a:pPr marL="0" indent="0" algn="just">
              <a:buNone/>
            </a:pPr>
            <a:r>
              <a:rPr lang="es-MX" sz="3600" b="1" dirty="0" smtClean="0">
                <a:effectLst>
                  <a:outerShdw blurRad="38100" dist="38100" dir="2700000" algn="tl">
                    <a:srgbClr val="000000">
                      <a:alpha val="43137"/>
                    </a:srgbClr>
                  </a:outerShdw>
                </a:effectLst>
                <a:latin typeface="Agency FB" pitchFamily="34" charset="0"/>
              </a:rPr>
              <a:t>COMPLEJIDAD</a:t>
            </a:r>
            <a:endParaRPr lang="es-MX" sz="3600" b="1" dirty="0">
              <a:effectLst>
                <a:outerShdw blurRad="38100" dist="38100" dir="2700000" algn="tl">
                  <a:srgbClr val="000000">
                    <a:alpha val="43137"/>
                  </a:srgbClr>
                </a:outerShdw>
              </a:effectLst>
              <a:latin typeface="Agency FB" pitchFamily="34" charset="0"/>
            </a:endParaRPr>
          </a:p>
        </p:txBody>
      </p:sp>
      <p:graphicFrame>
        <p:nvGraphicFramePr>
          <p:cNvPr id="5" name="4 Tabla"/>
          <p:cNvGraphicFramePr>
            <a:graphicFrameLocks noGrp="1"/>
          </p:cNvGraphicFramePr>
          <p:nvPr>
            <p:extLst>
              <p:ext uri="{D42A27DB-BD31-4B8C-83A1-F6EECF244321}">
                <p14:modId xmlns:p14="http://schemas.microsoft.com/office/powerpoint/2010/main" val="3842756277"/>
              </p:ext>
            </p:extLst>
          </p:nvPr>
        </p:nvGraphicFramePr>
        <p:xfrm>
          <a:off x="683568" y="1988840"/>
          <a:ext cx="7056784" cy="2499360"/>
        </p:xfrm>
        <a:graphic>
          <a:graphicData uri="http://schemas.openxmlformats.org/drawingml/2006/table">
            <a:tbl>
              <a:tblPr firstRow="1" bandRow="1">
                <a:tableStyleId>{69012ECD-51FC-41F1-AA8D-1B2483CD663E}</a:tableStyleId>
              </a:tblPr>
              <a:tblGrid>
                <a:gridCol w="1764196"/>
                <a:gridCol w="1764196"/>
                <a:gridCol w="1764196"/>
                <a:gridCol w="1764196"/>
              </a:tblGrid>
              <a:tr h="370840">
                <a:tc>
                  <a:txBody>
                    <a:bodyPr/>
                    <a:lstStyle/>
                    <a:p>
                      <a:r>
                        <a:rPr lang="es-MX" sz="2800" dirty="0" smtClean="0">
                          <a:effectLst>
                            <a:outerShdw blurRad="38100" dist="38100" dir="2700000" algn="tl">
                              <a:srgbClr val="000000">
                                <a:alpha val="43137"/>
                              </a:srgbClr>
                            </a:outerShdw>
                          </a:effectLst>
                          <a:latin typeface="Agency FB" pitchFamily="34" charset="0"/>
                        </a:rPr>
                        <a:t>N</a:t>
                      </a:r>
                      <a:endParaRPr lang="es-MX" sz="2800" dirty="0">
                        <a:effectLst>
                          <a:outerShdw blurRad="38100" dist="38100" dir="2700000" algn="tl">
                            <a:srgbClr val="000000">
                              <a:alpha val="43137"/>
                            </a:srgbClr>
                          </a:outerShdw>
                        </a:effectLst>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s-MX" sz="2400" dirty="0" err="1" smtClean="0">
                          <a:effectLst>
                            <a:outerShdw blurRad="38100" dist="38100" dir="2700000" algn="tl">
                              <a:srgbClr val="000000">
                                <a:alpha val="43137"/>
                              </a:srgbClr>
                            </a:outerShdw>
                          </a:effectLst>
                          <a:latin typeface="Agency FB" pitchFamily="34" charset="0"/>
                        </a:rPr>
                        <a:t>C</a:t>
                      </a:r>
                      <a:r>
                        <a:rPr lang="es-MX" sz="1800" dirty="0" err="1" smtClean="0">
                          <a:effectLst>
                            <a:outerShdw blurRad="38100" dist="38100" dir="2700000" algn="tl">
                              <a:srgbClr val="000000">
                                <a:alpha val="43137"/>
                              </a:srgbClr>
                            </a:outerShdw>
                          </a:effectLst>
                          <a:latin typeface="Agency FB" pitchFamily="34" charset="0"/>
                        </a:rPr>
                        <a:t>min</a:t>
                      </a:r>
                      <a:endParaRPr lang="es-MX" sz="1800" dirty="0">
                        <a:effectLst>
                          <a:outerShdw blurRad="38100" dist="38100" dir="2700000" algn="tl">
                            <a:srgbClr val="000000">
                              <a:alpha val="43137"/>
                            </a:srgbClr>
                          </a:outerShdw>
                        </a:effectLst>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400" dirty="0" err="1" smtClean="0">
                          <a:effectLst>
                            <a:outerShdw blurRad="38100" dist="38100" dir="2700000" algn="tl">
                              <a:srgbClr val="000000">
                                <a:alpha val="43137"/>
                              </a:srgbClr>
                            </a:outerShdw>
                          </a:effectLst>
                          <a:latin typeface="Agency FB" pitchFamily="34" charset="0"/>
                        </a:rPr>
                        <a:t>C</a:t>
                      </a:r>
                      <a:r>
                        <a:rPr lang="es-MX" sz="2000" dirty="0" err="1" smtClean="0">
                          <a:effectLst>
                            <a:outerShdw blurRad="38100" dist="38100" dir="2700000" algn="tl">
                              <a:srgbClr val="000000">
                                <a:alpha val="43137"/>
                              </a:srgbClr>
                            </a:outerShdw>
                          </a:effectLst>
                          <a:latin typeface="Agency FB" pitchFamily="34" charset="0"/>
                        </a:rPr>
                        <a:t>med</a:t>
                      </a:r>
                      <a:endParaRPr lang="es-MX" sz="2000" dirty="0">
                        <a:effectLst>
                          <a:outerShdw blurRad="38100" dist="38100" dir="2700000" algn="tl">
                            <a:srgbClr val="000000">
                              <a:alpha val="43137"/>
                            </a:srgbClr>
                          </a:outerShdw>
                        </a:effectLst>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400" dirty="0" err="1" smtClean="0">
                          <a:effectLst>
                            <a:outerShdw blurRad="38100" dist="38100" dir="2700000" algn="tl">
                              <a:srgbClr val="000000">
                                <a:alpha val="43137"/>
                              </a:srgbClr>
                            </a:outerShdw>
                          </a:effectLst>
                          <a:latin typeface="Agency FB" pitchFamily="34" charset="0"/>
                        </a:rPr>
                        <a:t>C</a:t>
                      </a:r>
                      <a:r>
                        <a:rPr lang="es-MX" sz="2000" dirty="0" err="1" smtClean="0">
                          <a:effectLst>
                            <a:outerShdw blurRad="38100" dist="38100" dir="2700000" algn="tl">
                              <a:srgbClr val="000000">
                                <a:alpha val="43137"/>
                              </a:srgbClr>
                            </a:outerShdw>
                          </a:effectLst>
                          <a:latin typeface="Agency FB" pitchFamily="34" charset="0"/>
                        </a:rPr>
                        <a:t>max</a:t>
                      </a:r>
                      <a:endParaRPr lang="es-MX" sz="2000" dirty="0">
                        <a:effectLst>
                          <a:outerShdw blurRad="38100" dist="38100" dir="2700000" algn="tl">
                            <a:srgbClr val="000000">
                              <a:alpha val="43137"/>
                            </a:srgbClr>
                          </a:outerShdw>
                        </a:effectLst>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s-MX" sz="2000" dirty="0" smtClean="0">
                          <a:latin typeface="Agency FB" pitchFamily="34" charset="0"/>
                        </a:rPr>
                        <a:t>10</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000" dirty="0" smtClean="0">
                          <a:latin typeface="Agency FB" pitchFamily="34" charset="0"/>
                        </a:rPr>
                        <a:t>1</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smtClean="0">
                          <a:latin typeface="Agency FB" pitchFamily="34" charset="0"/>
                        </a:rPr>
                        <a:t>2.5</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000" dirty="0" smtClean="0">
                          <a:latin typeface="Agency FB" pitchFamily="34" charset="0"/>
                        </a:rPr>
                        <a:t>4</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s-MX" sz="2000" dirty="0" smtClean="0">
                          <a:latin typeface="Agency FB" pitchFamily="34" charset="0"/>
                        </a:rPr>
                        <a:t>100</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000" dirty="0" smtClean="0">
                          <a:latin typeface="Agency FB" pitchFamily="34" charset="0"/>
                        </a:rPr>
                        <a:t>1</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000" dirty="0" smtClean="0">
                          <a:latin typeface="Agency FB" pitchFamily="34" charset="0"/>
                        </a:rPr>
                        <a:t>4</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000" dirty="0" smtClean="0">
                          <a:latin typeface="Agency FB" pitchFamily="34" charset="0"/>
                        </a:rPr>
                        <a:t>7</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s-MX" sz="2000" dirty="0" smtClean="0">
                          <a:latin typeface="Agency FB" pitchFamily="34" charset="0"/>
                        </a:rPr>
                        <a:t>500</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000" dirty="0" smtClean="0">
                          <a:latin typeface="Agency FB" pitchFamily="34" charset="0"/>
                        </a:rPr>
                        <a:t>1</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000" dirty="0" smtClean="0">
                          <a:latin typeface="Agency FB" pitchFamily="34" charset="0"/>
                        </a:rPr>
                        <a:t>5</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000" dirty="0" smtClean="0">
                          <a:latin typeface="Agency FB" pitchFamily="34" charset="0"/>
                        </a:rPr>
                        <a:t>9</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s-MX" sz="2000" dirty="0" smtClean="0">
                          <a:latin typeface="Agency FB" pitchFamily="34" charset="0"/>
                        </a:rPr>
                        <a:t>1 000</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000" dirty="0" smtClean="0">
                          <a:latin typeface="Agency FB" pitchFamily="34" charset="0"/>
                        </a:rPr>
                        <a:t>1</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000" dirty="0" smtClean="0">
                          <a:latin typeface="Agency FB" pitchFamily="34" charset="0"/>
                        </a:rPr>
                        <a:t>5.5</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000" dirty="0" smtClean="0">
                          <a:latin typeface="Agency FB" pitchFamily="34" charset="0"/>
                        </a:rPr>
                        <a:t>10</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s-MX" sz="2000" dirty="0" smtClean="0">
                          <a:latin typeface="Agency FB" pitchFamily="34" charset="0"/>
                        </a:rPr>
                        <a:t>10 000</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000" dirty="0" smtClean="0">
                          <a:latin typeface="Agency FB" pitchFamily="34" charset="0"/>
                        </a:rPr>
                        <a:t>1</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000" dirty="0" smtClean="0">
                          <a:latin typeface="Agency FB" pitchFamily="34" charset="0"/>
                        </a:rPr>
                        <a:t>7.5</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sz="2000" dirty="0" smtClean="0">
                          <a:latin typeface="Agency FB" pitchFamily="34" charset="0"/>
                        </a:rPr>
                        <a:t>14</a:t>
                      </a:r>
                      <a:endParaRPr lang="es-MX" sz="2000" dirty="0">
                        <a:latin typeface="Agency FB"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27807574"/>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1 Título"/>
          <p:cNvSpPr>
            <a:spLocks noGrp="1"/>
          </p:cNvSpPr>
          <p:nvPr>
            <p:ph type="title"/>
          </p:nvPr>
        </p:nvSpPr>
        <p:spPr>
          <a:xfrm>
            <a:off x="611560" y="1124744"/>
            <a:ext cx="4073911" cy="792088"/>
          </a:xfrm>
        </p:spPr>
        <p:txBody>
          <a:bodyPr>
            <a:normAutofit/>
          </a:bodyPr>
          <a:lstStyle/>
          <a:p>
            <a:pPr algn="l"/>
            <a:r>
              <a:rPr lang="es-MX" sz="3600" b="1" dirty="0" smtClean="0">
                <a:effectLst>
                  <a:outerShdw blurRad="38100" dist="38100" dir="2700000" algn="tl">
                    <a:srgbClr val="000000">
                      <a:alpha val="43137"/>
                    </a:srgbClr>
                  </a:outerShdw>
                </a:effectLst>
                <a:latin typeface="Agency FB" pitchFamily="34" charset="0"/>
              </a:rPr>
              <a:t>BÚSQUEDA BINARIA </a:t>
            </a:r>
            <a:endParaRPr lang="es-MX" sz="3600" b="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611560" y="1772816"/>
            <a:ext cx="7344816" cy="3816424"/>
          </a:xfrm>
        </p:spPr>
        <p:txBody>
          <a:bodyPr>
            <a:noAutofit/>
          </a:bodyPr>
          <a:lstStyle/>
          <a:p>
            <a:pPr marL="0" indent="0" algn="just">
              <a:buNone/>
            </a:pPr>
            <a:r>
              <a:rPr lang="es-MX" b="1" dirty="0" smtClean="0">
                <a:solidFill>
                  <a:schemeClr val="tx2">
                    <a:lumMod val="75000"/>
                  </a:schemeClr>
                </a:solidFill>
                <a:latin typeface="Agency FB" pitchFamily="34" charset="0"/>
              </a:rPr>
              <a:t>FUNCIONAMIENTO</a:t>
            </a:r>
            <a:endParaRPr lang="es-MX" dirty="0" smtClean="0">
              <a:latin typeface="Arial Narrow" pitchFamily="34" charset="0"/>
            </a:endParaRPr>
          </a:p>
          <a:p>
            <a:pPr marL="457200" indent="-457200" algn="just">
              <a:buFont typeface="+mj-lt"/>
              <a:buAutoNum type="arabicPeriod"/>
            </a:pPr>
            <a:r>
              <a:rPr lang="es-MX" sz="2200" dirty="0" smtClean="0">
                <a:latin typeface="Arial Narrow" pitchFamily="34" charset="0"/>
              </a:rPr>
              <a:t>Se </a:t>
            </a:r>
            <a:r>
              <a:rPr lang="es-MX" sz="2200" dirty="0">
                <a:latin typeface="Arial Narrow" pitchFamily="34" charset="0"/>
              </a:rPr>
              <a:t>declaran los índices superior e inferior. El inferior que inicia en cero y el superior con el tamaño del arreglo menos </a:t>
            </a:r>
            <a:r>
              <a:rPr lang="es-MX" sz="2200" dirty="0" smtClean="0">
                <a:latin typeface="Arial Narrow" pitchFamily="34" charset="0"/>
              </a:rPr>
              <a:t>1.</a:t>
            </a:r>
          </a:p>
          <a:p>
            <a:pPr marL="457200" indent="-457200" algn="just">
              <a:buFont typeface="+mj-lt"/>
              <a:buAutoNum type="arabicPeriod"/>
            </a:pPr>
            <a:r>
              <a:rPr lang="es-MX" sz="2200" dirty="0" smtClean="0">
                <a:latin typeface="Arial Narrow" pitchFamily="34" charset="0"/>
              </a:rPr>
              <a:t> </a:t>
            </a:r>
            <a:r>
              <a:rPr lang="es-MX" sz="2200" dirty="0">
                <a:latin typeface="Arial Narrow" pitchFamily="34" charset="0"/>
              </a:rPr>
              <a:t>Se calcula el centro del arreglo con la siguiente fórmula. </a:t>
            </a:r>
            <a:endParaRPr lang="es-MX" sz="2200" dirty="0" smtClean="0">
              <a:latin typeface="Arial Narrow" pitchFamily="34" charset="0"/>
            </a:endParaRPr>
          </a:p>
          <a:p>
            <a:pPr marL="0" indent="0" algn="ctr">
              <a:buNone/>
            </a:pPr>
            <a:r>
              <a:rPr lang="es-MX" sz="2200" dirty="0">
                <a:latin typeface="Arial Narrow" pitchFamily="34" charset="0"/>
              </a:rPr>
              <a:t> </a:t>
            </a:r>
            <a:r>
              <a:rPr lang="es-MX" sz="2200" dirty="0" smtClean="0">
                <a:latin typeface="Arial Narrow" pitchFamily="34" charset="0"/>
              </a:rPr>
              <a:t>       </a:t>
            </a:r>
            <a:r>
              <a:rPr lang="es-MX" sz="2200" b="1" dirty="0" smtClean="0">
                <a:latin typeface="Arial Narrow" pitchFamily="34" charset="0"/>
              </a:rPr>
              <a:t>Centro</a:t>
            </a:r>
            <a:r>
              <a:rPr lang="es-MX" sz="2200" b="1" dirty="0">
                <a:latin typeface="Arial Narrow" pitchFamily="34" charset="0"/>
              </a:rPr>
              <a:t>= (inferior + superior) / </a:t>
            </a:r>
            <a:r>
              <a:rPr lang="es-MX" sz="2200" b="1" dirty="0" smtClean="0">
                <a:latin typeface="Arial Narrow" pitchFamily="34" charset="0"/>
              </a:rPr>
              <a:t>2.</a:t>
            </a:r>
          </a:p>
          <a:p>
            <a:pPr marL="0" indent="0" algn="just">
              <a:buNone/>
            </a:pPr>
            <a:r>
              <a:rPr lang="es-MX" sz="2200" dirty="0" smtClean="0">
                <a:latin typeface="Arial Narrow" pitchFamily="34" charset="0"/>
              </a:rPr>
              <a:t>3</a:t>
            </a:r>
            <a:r>
              <a:rPr lang="es-MX" sz="2200" b="1" dirty="0" smtClean="0">
                <a:latin typeface="Arial Narrow" pitchFamily="34" charset="0"/>
              </a:rPr>
              <a:t>.   </a:t>
            </a:r>
            <a:r>
              <a:rPr lang="es-MX" sz="2200" dirty="0" smtClean="0">
                <a:latin typeface="Arial Narrow" pitchFamily="34" charset="0"/>
              </a:rPr>
              <a:t>Se </a:t>
            </a:r>
            <a:r>
              <a:rPr lang="es-MX" sz="2200" dirty="0">
                <a:latin typeface="Arial Narrow" pitchFamily="34" charset="0"/>
              </a:rPr>
              <a:t>verifica si el arreglo en la posición centro es igual al dato o elemento que se desea </a:t>
            </a:r>
            <a:r>
              <a:rPr lang="es-MX" sz="2200" dirty="0" smtClean="0">
                <a:latin typeface="Arial Narrow" pitchFamily="34" charset="0"/>
              </a:rPr>
              <a:t>encontrar. Si </a:t>
            </a:r>
            <a:r>
              <a:rPr lang="es-MX" sz="2200" dirty="0">
                <a:latin typeface="Arial Narrow" pitchFamily="34" charset="0"/>
              </a:rPr>
              <a:t>es igual significa </a:t>
            </a:r>
            <a:r>
              <a:rPr lang="es-MX" sz="2200" dirty="0" smtClean="0">
                <a:latin typeface="Arial Narrow" pitchFamily="34" charset="0"/>
              </a:rPr>
              <a:t>que encontramos </a:t>
            </a:r>
            <a:r>
              <a:rPr lang="es-MX" sz="2200" dirty="0">
                <a:latin typeface="Arial Narrow" pitchFamily="34" charset="0"/>
              </a:rPr>
              <a:t>el elemento y retornamos centro</a:t>
            </a:r>
            <a:r>
              <a:rPr lang="es-MX" sz="2200" dirty="0" smtClean="0">
                <a:latin typeface="Arial Narrow" pitchFamily="34" charset="0"/>
              </a:rPr>
              <a:t>. 	</a:t>
            </a:r>
            <a:r>
              <a:rPr lang="es-MX" sz="2200" dirty="0">
                <a:latin typeface="Arial Narrow" pitchFamily="34" charset="0"/>
              </a:rPr>
              <a:t/>
            </a:r>
            <a:br>
              <a:rPr lang="es-MX" sz="2200" dirty="0">
                <a:latin typeface="Arial Narrow" pitchFamily="34" charset="0"/>
              </a:rPr>
            </a:br>
            <a:endParaRPr lang="es-MX" sz="2200" dirty="0">
              <a:latin typeface="Arial Narrow" pitchFamily="34" charset="0"/>
            </a:endParaRPr>
          </a:p>
        </p:txBody>
      </p:sp>
    </p:spTree>
    <p:extLst>
      <p:ext uri="{BB962C8B-B14F-4D97-AF65-F5344CB8AC3E}">
        <p14:creationId xmlns:p14="http://schemas.microsoft.com/office/powerpoint/2010/main" val="7617863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1 Título"/>
          <p:cNvSpPr>
            <a:spLocks noGrp="1"/>
          </p:cNvSpPr>
          <p:nvPr>
            <p:ph type="title"/>
          </p:nvPr>
        </p:nvSpPr>
        <p:spPr>
          <a:xfrm>
            <a:off x="539552" y="1196752"/>
            <a:ext cx="4073911" cy="792088"/>
          </a:xfrm>
        </p:spPr>
        <p:txBody>
          <a:bodyPr>
            <a:normAutofit/>
          </a:bodyPr>
          <a:lstStyle/>
          <a:p>
            <a:pPr algn="l"/>
            <a:r>
              <a:rPr lang="es-MX" sz="3600" b="1" dirty="0" smtClean="0">
                <a:effectLst>
                  <a:outerShdw blurRad="38100" dist="38100" dir="2700000" algn="tl">
                    <a:srgbClr val="000000">
                      <a:alpha val="43137"/>
                    </a:srgbClr>
                  </a:outerShdw>
                </a:effectLst>
                <a:latin typeface="Agency FB" pitchFamily="34" charset="0"/>
              </a:rPr>
              <a:t>BÚSQUEDA BINARIA </a:t>
            </a:r>
            <a:endParaRPr lang="es-MX" sz="3600" b="1" dirty="0">
              <a:effectLst>
                <a:outerShdw blurRad="38100" dist="38100" dir="2700000" algn="tl">
                  <a:srgbClr val="000000">
                    <a:alpha val="43137"/>
                  </a:srgbClr>
                </a:outerShdw>
              </a:effectLst>
              <a:latin typeface="Agency FB" pitchFamily="34" charset="0"/>
            </a:endParaRPr>
          </a:p>
        </p:txBody>
      </p:sp>
      <p:pic>
        <p:nvPicPr>
          <p:cNvPr id="5122" name="Picture 2" descr="Resultado de imagen para Busqueda binaria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1052735"/>
            <a:ext cx="3744417" cy="3312369"/>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4571999" y="2564905"/>
            <a:ext cx="3744417" cy="18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2 Marcador de contenido"/>
          <p:cNvSpPr>
            <a:spLocks noGrp="1"/>
          </p:cNvSpPr>
          <p:nvPr>
            <p:ph idx="1"/>
          </p:nvPr>
        </p:nvSpPr>
        <p:spPr>
          <a:xfrm>
            <a:off x="539552" y="2041783"/>
            <a:ext cx="7344816" cy="3816424"/>
          </a:xfrm>
        </p:spPr>
        <p:txBody>
          <a:bodyPr>
            <a:noAutofit/>
          </a:bodyPr>
          <a:lstStyle/>
          <a:p>
            <a:pPr marL="0" indent="0">
              <a:buNone/>
            </a:pPr>
            <a:r>
              <a:rPr lang="es-MX" b="1" dirty="0" smtClean="0">
                <a:solidFill>
                  <a:schemeClr val="tx2">
                    <a:lumMod val="75000"/>
                  </a:schemeClr>
                </a:solidFill>
                <a:latin typeface="Agency FB" pitchFamily="34" charset="0"/>
              </a:rPr>
              <a:t>FUNCIONAMIENTO</a:t>
            </a:r>
            <a:endParaRPr lang="es-MX" dirty="0">
              <a:latin typeface="Arial Narrow" pitchFamily="34" charset="0"/>
            </a:endParaRPr>
          </a:p>
          <a:p>
            <a:pPr marL="0" indent="0" algn="just">
              <a:buNone/>
            </a:pPr>
            <a:r>
              <a:rPr lang="es-MX" sz="2200" dirty="0">
                <a:latin typeface="Arial Narrow" pitchFamily="34" charset="0"/>
              </a:rPr>
              <a:t>4. Debido a que el vector se encuentra o</a:t>
            </a:r>
            <a:r>
              <a:rPr lang="es-MX" sz="2200" dirty="0" smtClean="0">
                <a:latin typeface="Arial Narrow" pitchFamily="34" charset="0"/>
              </a:rPr>
              <a:t>rdenado, </a:t>
            </a:r>
            <a:r>
              <a:rPr lang="es-MX" sz="2200" dirty="0">
                <a:latin typeface="Arial Narrow" pitchFamily="34" charset="0"/>
              </a:rPr>
              <a:t>si el dato que buscamos es mayor a la posición central se descartan todos los datos que se encuentren en la parte inferior, ahora la variable inicio se ubica en la posición centro + 1, de la misma manera si el dato que buscamos en menor que la posición central definida se descarta la parte superior del vector, ahora la variable final se moverá a la izquierda y se ubica en la posición centro – 1</a:t>
            </a:r>
            <a:r>
              <a:rPr lang="es-MX" sz="2200" dirty="0" smtClean="0">
                <a:latin typeface="Arial Narrow" pitchFamily="34" charset="0"/>
              </a:rPr>
              <a:t>. </a:t>
            </a:r>
            <a:r>
              <a:rPr lang="es-MX" sz="2200" dirty="0">
                <a:latin typeface="Arial Narrow" pitchFamily="34" charset="0"/>
              </a:rPr>
              <a:t/>
            </a:r>
            <a:br>
              <a:rPr lang="es-MX" sz="2200" dirty="0">
                <a:latin typeface="Arial Narrow" pitchFamily="34" charset="0"/>
              </a:rPr>
            </a:br>
            <a:r>
              <a:rPr lang="es-MX" sz="2200" dirty="0" smtClean="0">
                <a:latin typeface="Arial Narrow" pitchFamily="34" charset="0"/>
              </a:rPr>
              <a:t>5</a:t>
            </a:r>
            <a:r>
              <a:rPr lang="es-MX" sz="2200" dirty="0">
                <a:latin typeface="Arial Narrow" pitchFamily="34" charset="0"/>
              </a:rPr>
              <a:t>. Volvemos al paso 2, hasta encontrar el dato que buscamos</a:t>
            </a:r>
          </a:p>
          <a:p>
            <a:pPr marL="0" indent="0">
              <a:buNone/>
            </a:pPr>
            <a:r>
              <a:rPr lang="es-MX" sz="2200" dirty="0" smtClean="0">
                <a:latin typeface="Arial Narrow" pitchFamily="34" charset="0"/>
              </a:rPr>
              <a:t/>
            </a:r>
            <a:br>
              <a:rPr lang="es-MX" sz="2200" dirty="0" smtClean="0">
                <a:latin typeface="Arial Narrow" pitchFamily="34" charset="0"/>
              </a:rPr>
            </a:br>
            <a:endParaRPr lang="es-MX" sz="2200" dirty="0">
              <a:latin typeface="Arial Narrow" pitchFamily="34" charset="0"/>
            </a:endParaRPr>
          </a:p>
        </p:txBody>
      </p:sp>
    </p:spTree>
    <p:extLst>
      <p:ext uri="{BB962C8B-B14F-4D97-AF65-F5344CB8AC3E}">
        <p14:creationId xmlns:p14="http://schemas.microsoft.com/office/powerpoint/2010/main" val="203646858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2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1"/>
            <a:ext cx="9180512" cy="6885384"/>
          </a:xfrm>
          <a:prstGeom prst="rect">
            <a:avLst/>
          </a:prstGeom>
        </p:spPr>
      </p:pic>
      <p:graphicFrame>
        <p:nvGraphicFramePr>
          <p:cNvPr id="4" name="3 Tabla"/>
          <p:cNvGraphicFramePr>
            <a:graphicFrameLocks noGrp="1"/>
          </p:cNvGraphicFramePr>
          <p:nvPr>
            <p:extLst>
              <p:ext uri="{D42A27DB-BD31-4B8C-83A1-F6EECF244321}">
                <p14:modId xmlns:p14="http://schemas.microsoft.com/office/powerpoint/2010/main" val="2219901010"/>
              </p:ext>
            </p:extLst>
          </p:nvPr>
        </p:nvGraphicFramePr>
        <p:xfrm>
          <a:off x="815181" y="2276872"/>
          <a:ext cx="6096000" cy="370840"/>
        </p:xfrm>
        <a:graphic>
          <a:graphicData uri="http://schemas.openxmlformats.org/drawingml/2006/table">
            <a:tbl>
              <a:tblPr firstRow="1" bandRow="1">
                <a:tableStyleId>{BDBED569-4797-4DF1-A0F4-6AAB3CD982D8}</a:tableStyleId>
              </a:tblPr>
              <a:tblGrid>
                <a:gridCol w="508000"/>
                <a:gridCol w="508000"/>
                <a:gridCol w="508000"/>
                <a:gridCol w="508000"/>
                <a:gridCol w="508000"/>
                <a:gridCol w="508000"/>
                <a:gridCol w="508000"/>
                <a:gridCol w="508000"/>
                <a:gridCol w="508000"/>
                <a:gridCol w="508000"/>
                <a:gridCol w="508000"/>
                <a:gridCol w="508000"/>
              </a:tblGrid>
              <a:tr h="370840">
                <a:tc>
                  <a:txBody>
                    <a:bodyPr/>
                    <a:lstStyle/>
                    <a:p>
                      <a:r>
                        <a:rPr lang="es-MX" dirty="0" smtClean="0"/>
                        <a:t>2</a:t>
                      </a:r>
                      <a:endParaRPr lang="es-MX" dirty="0"/>
                    </a:p>
                  </a:txBody>
                  <a:tcPr>
                    <a:solidFill>
                      <a:schemeClr val="accent5">
                        <a:lumMod val="50000"/>
                      </a:schemeClr>
                    </a:solidFill>
                  </a:tcPr>
                </a:tc>
                <a:tc>
                  <a:txBody>
                    <a:bodyPr/>
                    <a:lstStyle/>
                    <a:p>
                      <a:r>
                        <a:rPr lang="es-MX" dirty="0" smtClean="0"/>
                        <a:t>3</a:t>
                      </a:r>
                      <a:endParaRPr lang="es-MX" dirty="0"/>
                    </a:p>
                  </a:txBody>
                  <a:tcPr>
                    <a:solidFill>
                      <a:schemeClr val="accent5">
                        <a:lumMod val="50000"/>
                      </a:schemeClr>
                    </a:solidFill>
                  </a:tcPr>
                </a:tc>
                <a:tc>
                  <a:txBody>
                    <a:bodyPr/>
                    <a:lstStyle/>
                    <a:p>
                      <a:r>
                        <a:rPr lang="es-MX" dirty="0" smtClean="0"/>
                        <a:t>4</a:t>
                      </a:r>
                      <a:endParaRPr lang="es-MX" dirty="0"/>
                    </a:p>
                  </a:txBody>
                  <a:tcPr>
                    <a:solidFill>
                      <a:schemeClr val="accent5">
                        <a:lumMod val="50000"/>
                      </a:schemeClr>
                    </a:solidFill>
                  </a:tcPr>
                </a:tc>
                <a:tc>
                  <a:txBody>
                    <a:bodyPr/>
                    <a:lstStyle/>
                    <a:p>
                      <a:r>
                        <a:rPr lang="es-MX" dirty="0" smtClean="0"/>
                        <a:t>5</a:t>
                      </a:r>
                      <a:endParaRPr lang="es-MX" dirty="0"/>
                    </a:p>
                  </a:txBody>
                  <a:tcPr>
                    <a:solidFill>
                      <a:schemeClr val="accent5">
                        <a:lumMod val="50000"/>
                      </a:schemeClr>
                    </a:solidFill>
                  </a:tcPr>
                </a:tc>
                <a:tc>
                  <a:txBody>
                    <a:bodyPr/>
                    <a:lstStyle/>
                    <a:p>
                      <a:r>
                        <a:rPr lang="es-MX" dirty="0" smtClean="0"/>
                        <a:t>6</a:t>
                      </a:r>
                      <a:endParaRPr lang="es-MX" dirty="0"/>
                    </a:p>
                  </a:txBody>
                  <a:tcPr>
                    <a:solidFill>
                      <a:schemeClr val="accent5">
                        <a:lumMod val="50000"/>
                      </a:schemeClr>
                    </a:solidFill>
                  </a:tcPr>
                </a:tc>
                <a:tc>
                  <a:txBody>
                    <a:bodyPr/>
                    <a:lstStyle/>
                    <a:p>
                      <a:r>
                        <a:rPr lang="es-MX" dirty="0" smtClean="0"/>
                        <a:t>8</a:t>
                      </a:r>
                      <a:endParaRPr lang="es-MX" dirty="0"/>
                    </a:p>
                  </a:txBody>
                  <a:tcPr>
                    <a:solidFill>
                      <a:srgbClr val="FFC000"/>
                    </a:solidFill>
                  </a:tcPr>
                </a:tc>
                <a:tc>
                  <a:txBody>
                    <a:bodyPr/>
                    <a:lstStyle/>
                    <a:p>
                      <a:r>
                        <a:rPr lang="es-MX" dirty="0" smtClean="0"/>
                        <a:t>13</a:t>
                      </a:r>
                      <a:endParaRPr lang="es-MX" dirty="0"/>
                    </a:p>
                  </a:txBody>
                  <a:tcPr>
                    <a:solidFill>
                      <a:schemeClr val="accent5">
                        <a:lumMod val="50000"/>
                      </a:schemeClr>
                    </a:solidFill>
                  </a:tcPr>
                </a:tc>
                <a:tc>
                  <a:txBody>
                    <a:bodyPr/>
                    <a:lstStyle/>
                    <a:p>
                      <a:r>
                        <a:rPr lang="es-MX" dirty="0" smtClean="0"/>
                        <a:t>17</a:t>
                      </a:r>
                      <a:endParaRPr lang="es-MX" dirty="0"/>
                    </a:p>
                  </a:txBody>
                  <a:tcPr>
                    <a:solidFill>
                      <a:schemeClr val="accent5">
                        <a:lumMod val="50000"/>
                      </a:schemeClr>
                    </a:solidFill>
                  </a:tcPr>
                </a:tc>
                <a:tc>
                  <a:txBody>
                    <a:bodyPr/>
                    <a:lstStyle/>
                    <a:p>
                      <a:r>
                        <a:rPr lang="es-MX" dirty="0" smtClean="0"/>
                        <a:t>19</a:t>
                      </a:r>
                      <a:endParaRPr lang="es-MX" dirty="0"/>
                    </a:p>
                  </a:txBody>
                  <a:tcPr>
                    <a:solidFill>
                      <a:schemeClr val="accent5">
                        <a:lumMod val="50000"/>
                      </a:schemeClr>
                    </a:solidFill>
                  </a:tcPr>
                </a:tc>
                <a:tc>
                  <a:txBody>
                    <a:bodyPr/>
                    <a:lstStyle/>
                    <a:p>
                      <a:r>
                        <a:rPr lang="es-MX" dirty="0" smtClean="0"/>
                        <a:t>23</a:t>
                      </a:r>
                      <a:endParaRPr lang="es-MX" dirty="0"/>
                    </a:p>
                  </a:txBody>
                  <a:tcPr>
                    <a:solidFill>
                      <a:schemeClr val="accent5">
                        <a:lumMod val="50000"/>
                      </a:schemeClr>
                    </a:solidFill>
                  </a:tcPr>
                </a:tc>
                <a:tc>
                  <a:txBody>
                    <a:bodyPr/>
                    <a:lstStyle/>
                    <a:p>
                      <a:r>
                        <a:rPr lang="es-MX" dirty="0" smtClean="0"/>
                        <a:t>25</a:t>
                      </a:r>
                      <a:endParaRPr lang="es-MX" dirty="0"/>
                    </a:p>
                  </a:txBody>
                  <a:tcPr>
                    <a:solidFill>
                      <a:schemeClr val="accent5">
                        <a:lumMod val="50000"/>
                      </a:schemeClr>
                    </a:solidFill>
                  </a:tcPr>
                </a:tc>
                <a:tc>
                  <a:txBody>
                    <a:bodyPr/>
                    <a:lstStyle/>
                    <a:p>
                      <a:r>
                        <a:rPr lang="es-MX" dirty="0" smtClean="0"/>
                        <a:t>26</a:t>
                      </a:r>
                      <a:endParaRPr lang="es-MX" dirty="0"/>
                    </a:p>
                  </a:txBody>
                  <a:tcPr>
                    <a:solidFill>
                      <a:schemeClr val="accent5">
                        <a:lumMod val="50000"/>
                      </a:schemeClr>
                    </a:solidFill>
                  </a:tcPr>
                </a:tc>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1428515100"/>
              </p:ext>
            </p:extLst>
          </p:nvPr>
        </p:nvGraphicFramePr>
        <p:xfrm>
          <a:off x="815181" y="1947215"/>
          <a:ext cx="6096000" cy="370840"/>
        </p:xfrm>
        <a:graphic>
          <a:graphicData uri="http://schemas.openxmlformats.org/drawingml/2006/table">
            <a:tbl>
              <a:tblPr firstRow="1" bandRow="1">
                <a:tableStyleId>{BDBED569-4797-4DF1-A0F4-6AAB3CD982D8}</a:tableStyleId>
              </a:tblPr>
              <a:tblGrid>
                <a:gridCol w="508000"/>
                <a:gridCol w="508000"/>
                <a:gridCol w="508000"/>
                <a:gridCol w="508000"/>
                <a:gridCol w="508000"/>
                <a:gridCol w="508000"/>
                <a:gridCol w="508000"/>
                <a:gridCol w="508000"/>
                <a:gridCol w="508000"/>
                <a:gridCol w="508000"/>
                <a:gridCol w="508000"/>
                <a:gridCol w="508000"/>
              </a:tblGrid>
              <a:tr h="370840">
                <a:tc>
                  <a:txBody>
                    <a:bodyPr/>
                    <a:lstStyle/>
                    <a:p>
                      <a:pPr algn="ctr"/>
                      <a:r>
                        <a:rPr lang="es-MX" sz="1400" b="0" dirty="0" smtClean="0"/>
                        <a:t>0</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1</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2</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3</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4</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1" dirty="0" smtClean="0">
                          <a:solidFill>
                            <a:srgbClr val="FF0000"/>
                          </a:solidFill>
                          <a:effectLst>
                            <a:outerShdw blurRad="38100" dist="38100" dir="2700000" algn="tl">
                              <a:srgbClr val="000000">
                                <a:alpha val="43137"/>
                              </a:srgbClr>
                            </a:outerShdw>
                          </a:effectLst>
                        </a:rPr>
                        <a:t>5</a:t>
                      </a:r>
                      <a:endParaRPr lang="es-MX" sz="1400" b="1" dirty="0">
                        <a:solidFill>
                          <a:srgbClr val="FF0000"/>
                        </a:solidFill>
                        <a:effectLst>
                          <a:outerShdw blurRad="38100" dist="38100" dir="2700000" algn="tl">
                            <a:srgbClr val="000000">
                              <a:alpha val="43137"/>
                            </a:srgbClr>
                          </a:outerShdw>
                        </a:effectLst>
                      </a:endParaRPr>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6</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7</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8</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9</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10</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11</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r>
            </a:tbl>
          </a:graphicData>
        </a:graphic>
      </p:graphicFrame>
      <p:sp>
        <p:nvSpPr>
          <p:cNvPr id="8" name="7 CuadroTexto"/>
          <p:cNvSpPr txBox="1"/>
          <p:nvPr/>
        </p:nvSpPr>
        <p:spPr>
          <a:xfrm>
            <a:off x="582191" y="3607856"/>
            <a:ext cx="6210690" cy="1754326"/>
          </a:xfrm>
          <a:prstGeom prst="rect">
            <a:avLst/>
          </a:prstGeom>
          <a:noFill/>
        </p:spPr>
        <p:txBody>
          <a:bodyPr wrap="square" rtlCol="0">
            <a:spAutoFit/>
          </a:bodyPr>
          <a:lstStyle/>
          <a:p>
            <a:r>
              <a:rPr lang="es-MX" b="1" dirty="0" smtClean="0">
                <a:solidFill>
                  <a:srgbClr val="FF0000"/>
                </a:solidFill>
                <a:latin typeface="Arial Narrow" pitchFamily="34" charset="0"/>
              </a:rPr>
              <a:t>Índice</a:t>
            </a:r>
            <a:r>
              <a:rPr lang="en-US" b="1" dirty="0" smtClean="0">
                <a:solidFill>
                  <a:srgbClr val="FF0000"/>
                </a:solidFill>
                <a:latin typeface="Arial Narrow" pitchFamily="34" charset="0"/>
              </a:rPr>
              <a:t> </a:t>
            </a:r>
            <a:r>
              <a:rPr lang="en-US" b="1" dirty="0" smtClean="0">
                <a:solidFill>
                  <a:srgbClr val="FF0000"/>
                </a:solidFill>
                <a:latin typeface="Arial Narrow" pitchFamily="34" charset="0"/>
              </a:rPr>
              <a:t>Inferior: </a:t>
            </a:r>
            <a:r>
              <a:rPr lang="en-US" dirty="0" smtClean="0">
                <a:latin typeface="Arial Narrow" pitchFamily="34" charset="0"/>
              </a:rPr>
              <a:t>0</a:t>
            </a:r>
          </a:p>
          <a:p>
            <a:r>
              <a:rPr lang="es-MX" b="1" dirty="0" smtClean="0">
                <a:solidFill>
                  <a:srgbClr val="FF0000"/>
                </a:solidFill>
                <a:latin typeface="Arial Narrow" pitchFamily="34" charset="0"/>
              </a:rPr>
              <a:t>Índice</a:t>
            </a:r>
            <a:r>
              <a:rPr lang="en-US" b="1" dirty="0" smtClean="0">
                <a:solidFill>
                  <a:srgbClr val="FF0000"/>
                </a:solidFill>
                <a:latin typeface="Arial Narrow" pitchFamily="34" charset="0"/>
              </a:rPr>
              <a:t> </a:t>
            </a:r>
            <a:r>
              <a:rPr lang="en-US" b="1" dirty="0" smtClean="0">
                <a:solidFill>
                  <a:srgbClr val="FF0000"/>
                </a:solidFill>
                <a:latin typeface="Arial Narrow" pitchFamily="34" charset="0"/>
              </a:rPr>
              <a:t>Superior: </a:t>
            </a:r>
            <a:r>
              <a:rPr lang="en-US" dirty="0" smtClean="0">
                <a:latin typeface="Arial Narrow" pitchFamily="34" charset="0"/>
              </a:rPr>
              <a:t>11</a:t>
            </a:r>
            <a:endParaRPr lang="es-MX" b="1" dirty="0" smtClean="0">
              <a:solidFill>
                <a:srgbClr val="FF0000"/>
              </a:solidFill>
              <a:latin typeface="Arial Narrow" pitchFamily="34" charset="0"/>
            </a:endParaRPr>
          </a:p>
          <a:p>
            <a:r>
              <a:rPr lang="es-MX" b="1" dirty="0" smtClean="0">
                <a:solidFill>
                  <a:srgbClr val="FF0000"/>
                </a:solidFill>
                <a:latin typeface="Arial Narrow" pitchFamily="34" charset="0"/>
              </a:rPr>
              <a:t>Media</a:t>
            </a:r>
            <a:r>
              <a:rPr lang="en-US" b="1" dirty="0" smtClean="0">
                <a:solidFill>
                  <a:srgbClr val="FF0000"/>
                </a:solidFill>
                <a:latin typeface="Arial Narrow" pitchFamily="34" charset="0"/>
              </a:rPr>
              <a:t>: </a:t>
            </a:r>
            <a:r>
              <a:rPr lang="es-MX" dirty="0" smtClean="0">
                <a:latin typeface="Arial Narrow" pitchFamily="34" charset="0"/>
              </a:rPr>
              <a:t>(0+11)/2= 5</a:t>
            </a:r>
          </a:p>
          <a:p>
            <a:r>
              <a:rPr lang="en-US" dirty="0" smtClean="0">
                <a:latin typeface="Arial Narrow" pitchFamily="34" charset="0"/>
              </a:rPr>
              <a:t>17&lt;= 8 NO</a:t>
            </a:r>
          </a:p>
          <a:p>
            <a:r>
              <a:rPr lang="en-US" b="1" dirty="0" smtClean="0">
                <a:effectLst>
                  <a:outerShdw blurRad="38100" dist="38100" dir="2700000" algn="tl">
                    <a:srgbClr val="000000">
                      <a:alpha val="43137"/>
                    </a:srgbClr>
                  </a:outerShdw>
                </a:effectLst>
                <a:latin typeface="Arial Narrow" pitchFamily="34" charset="0"/>
              </a:rPr>
              <a:t>17&gt;= 8 </a:t>
            </a:r>
            <a:r>
              <a:rPr lang="en-US" b="1" dirty="0" smtClean="0">
                <a:effectLst>
                  <a:outerShdw blurRad="38100" dist="38100" dir="2700000" algn="tl">
                    <a:srgbClr val="000000">
                      <a:alpha val="43137"/>
                    </a:srgbClr>
                  </a:outerShdw>
                </a:effectLst>
                <a:latin typeface="Arial Narrow" pitchFamily="34" charset="0"/>
              </a:rPr>
              <a:t>SI</a:t>
            </a:r>
          </a:p>
          <a:p>
            <a:endParaRPr lang="en-US" b="1" dirty="0">
              <a:effectLst>
                <a:outerShdw blurRad="38100" dist="38100" dir="2700000" algn="tl">
                  <a:srgbClr val="000000">
                    <a:alpha val="43137"/>
                  </a:srgbClr>
                </a:outerShdw>
              </a:effectLst>
              <a:latin typeface="Arial Narrow" pitchFamily="34" charset="0"/>
            </a:endParaRPr>
          </a:p>
        </p:txBody>
      </p:sp>
      <p:cxnSp>
        <p:nvCxnSpPr>
          <p:cNvPr id="13" name="12 Conector recto"/>
          <p:cNvCxnSpPr/>
          <p:nvPr/>
        </p:nvCxnSpPr>
        <p:spPr>
          <a:xfrm>
            <a:off x="3839517" y="2091231"/>
            <a:ext cx="0" cy="7920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13 CuadroTexto"/>
          <p:cNvSpPr txBox="1"/>
          <p:nvPr/>
        </p:nvSpPr>
        <p:spPr>
          <a:xfrm>
            <a:off x="1751285" y="2998693"/>
            <a:ext cx="1188132" cy="369332"/>
          </a:xfrm>
          <a:prstGeom prst="rect">
            <a:avLst/>
          </a:prstGeom>
          <a:noFill/>
        </p:spPr>
        <p:txBody>
          <a:bodyPr wrap="square" rtlCol="0">
            <a:spAutoFit/>
          </a:bodyPr>
          <a:lstStyle/>
          <a:p>
            <a:pPr algn="ctr"/>
            <a:r>
              <a:rPr lang="en-US" b="1" dirty="0" smtClean="0">
                <a:solidFill>
                  <a:srgbClr val="FF0000"/>
                </a:solidFill>
                <a:latin typeface="Arial Narrow" pitchFamily="34" charset="0"/>
              </a:rPr>
              <a:t>17</a:t>
            </a:r>
            <a:r>
              <a:rPr lang="en-US" b="1" dirty="0" smtClean="0">
                <a:solidFill>
                  <a:srgbClr val="FF0000"/>
                </a:solidFill>
                <a:latin typeface="Arial Narrow" pitchFamily="34" charset="0"/>
              </a:rPr>
              <a:t>&lt;= 8 </a:t>
            </a:r>
          </a:p>
        </p:txBody>
      </p:sp>
      <p:sp>
        <p:nvSpPr>
          <p:cNvPr id="15" name="14 CuadroTexto"/>
          <p:cNvSpPr txBox="1"/>
          <p:nvPr/>
        </p:nvSpPr>
        <p:spPr>
          <a:xfrm>
            <a:off x="4475840" y="2998693"/>
            <a:ext cx="1188132" cy="369332"/>
          </a:xfrm>
          <a:prstGeom prst="rect">
            <a:avLst/>
          </a:prstGeom>
          <a:noFill/>
        </p:spPr>
        <p:txBody>
          <a:bodyPr wrap="square" rtlCol="0">
            <a:spAutoFit/>
          </a:bodyPr>
          <a:lstStyle/>
          <a:p>
            <a:pPr algn="ctr"/>
            <a:r>
              <a:rPr lang="en-US" b="1" dirty="0" smtClean="0">
                <a:solidFill>
                  <a:srgbClr val="FF0000"/>
                </a:solidFill>
                <a:latin typeface="Arial Narrow" pitchFamily="34" charset="0"/>
              </a:rPr>
              <a:t>17</a:t>
            </a:r>
            <a:r>
              <a:rPr lang="en-US" b="1" dirty="0" smtClean="0">
                <a:solidFill>
                  <a:srgbClr val="FF0000"/>
                </a:solidFill>
                <a:latin typeface="Arial Narrow" pitchFamily="34" charset="0"/>
              </a:rPr>
              <a:t>&gt;= 8 </a:t>
            </a:r>
          </a:p>
        </p:txBody>
      </p:sp>
      <p:sp>
        <p:nvSpPr>
          <p:cNvPr id="23" name="1 Título"/>
          <p:cNvSpPr>
            <a:spLocks noGrp="1"/>
          </p:cNvSpPr>
          <p:nvPr>
            <p:ph type="title"/>
          </p:nvPr>
        </p:nvSpPr>
        <p:spPr>
          <a:xfrm>
            <a:off x="939544" y="260648"/>
            <a:ext cx="4073911" cy="792088"/>
          </a:xfrm>
        </p:spPr>
        <p:txBody>
          <a:bodyPr>
            <a:normAutofit/>
          </a:bodyPr>
          <a:lstStyle/>
          <a:p>
            <a:pPr algn="l"/>
            <a:r>
              <a:rPr lang="es-MX" sz="2000" b="1" dirty="0" smtClean="0">
                <a:solidFill>
                  <a:schemeClr val="bg1"/>
                </a:solidFill>
                <a:effectLst>
                  <a:outerShdw blurRad="38100" dist="38100" dir="2700000" algn="tl">
                    <a:srgbClr val="000000">
                      <a:alpha val="43137"/>
                    </a:srgbClr>
                  </a:outerShdw>
                </a:effectLst>
                <a:latin typeface="Agency FB" pitchFamily="34" charset="0"/>
              </a:rPr>
              <a:t>BÚSQUEDA BINARIA</a:t>
            </a:r>
            <a:br>
              <a:rPr lang="es-MX" sz="2000" b="1" dirty="0" smtClean="0">
                <a:solidFill>
                  <a:schemeClr val="bg1"/>
                </a:solidFill>
                <a:effectLst>
                  <a:outerShdw blurRad="38100" dist="38100" dir="2700000" algn="tl">
                    <a:srgbClr val="000000">
                      <a:alpha val="43137"/>
                    </a:srgbClr>
                  </a:outerShdw>
                </a:effectLst>
                <a:latin typeface="Agency FB" pitchFamily="34" charset="0"/>
              </a:rPr>
            </a:br>
            <a:r>
              <a:rPr lang="es-MX" sz="2000" b="1" dirty="0" smtClean="0">
                <a:solidFill>
                  <a:schemeClr val="bg1"/>
                </a:solidFill>
                <a:effectLst>
                  <a:outerShdw blurRad="38100" dist="38100" dir="2700000" algn="tl">
                    <a:srgbClr val="000000">
                      <a:alpha val="43137"/>
                    </a:srgbClr>
                  </a:outerShdw>
                </a:effectLst>
                <a:latin typeface="Agency FB" pitchFamily="34" charset="0"/>
              </a:rPr>
              <a:t>FUNCIONAMIENTO </a:t>
            </a:r>
            <a:endParaRPr lang="es-MX" sz="2000" b="1" dirty="0">
              <a:solidFill>
                <a:schemeClr val="bg1"/>
              </a:solidFill>
              <a:effectLst>
                <a:outerShdw blurRad="38100" dist="38100" dir="2700000" algn="tl">
                  <a:srgbClr val="000000">
                    <a:alpha val="43137"/>
                  </a:srgbClr>
                </a:outerShdw>
              </a:effectLst>
              <a:latin typeface="Agency FB" pitchFamily="34" charset="0"/>
            </a:endParaRPr>
          </a:p>
        </p:txBody>
      </p:sp>
      <p:sp>
        <p:nvSpPr>
          <p:cNvPr id="3" name="2 CuadroTexto"/>
          <p:cNvSpPr txBox="1"/>
          <p:nvPr/>
        </p:nvSpPr>
        <p:spPr>
          <a:xfrm>
            <a:off x="765821" y="1052736"/>
            <a:ext cx="3049016" cy="830997"/>
          </a:xfrm>
          <a:prstGeom prst="rect">
            <a:avLst/>
          </a:prstGeom>
          <a:noFill/>
        </p:spPr>
        <p:txBody>
          <a:bodyPr wrap="square" rtlCol="0">
            <a:spAutoFit/>
          </a:bodyPr>
          <a:lstStyle/>
          <a:p>
            <a:r>
              <a:rPr lang="es-MX" sz="2400" b="1" dirty="0" smtClean="0">
                <a:latin typeface="Agency FB" pitchFamily="34" charset="0"/>
              </a:rPr>
              <a:t>Ejemplo</a:t>
            </a:r>
            <a:r>
              <a:rPr lang="en-US" sz="2400" b="1" dirty="0" smtClean="0">
                <a:latin typeface="Agency FB" pitchFamily="34" charset="0"/>
              </a:rPr>
              <a:t>:</a:t>
            </a:r>
            <a:endParaRPr lang="es-MX" sz="2400" b="1" dirty="0" smtClean="0">
              <a:latin typeface="Agency FB" pitchFamily="34" charset="0"/>
            </a:endParaRPr>
          </a:p>
          <a:p>
            <a:r>
              <a:rPr lang="es-MX" sz="2400" b="1" dirty="0" smtClean="0">
                <a:solidFill>
                  <a:srgbClr val="0070C0"/>
                </a:solidFill>
                <a:latin typeface="Agency FB" pitchFamily="34" charset="0"/>
              </a:rPr>
              <a:t>Se busca el numero 17.</a:t>
            </a:r>
            <a:endParaRPr lang="es-MX" sz="2400" b="1" dirty="0">
              <a:solidFill>
                <a:srgbClr val="0070C0"/>
              </a:solidFill>
              <a:latin typeface="Agency FB" pitchFamily="34" charset="0"/>
            </a:endParaRPr>
          </a:p>
        </p:txBody>
      </p:sp>
      <p:sp>
        <p:nvSpPr>
          <p:cNvPr id="5" name="4 Rectángulo"/>
          <p:cNvSpPr/>
          <p:nvPr/>
        </p:nvSpPr>
        <p:spPr>
          <a:xfrm>
            <a:off x="611560" y="5301208"/>
            <a:ext cx="6336704" cy="646331"/>
          </a:xfrm>
          <a:prstGeom prst="rect">
            <a:avLst/>
          </a:prstGeom>
        </p:spPr>
        <p:txBody>
          <a:bodyPr wrap="square">
            <a:spAutoFit/>
          </a:bodyPr>
          <a:lstStyle/>
          <a:p>
            <a:r>
              <a:rPr lang="en-US" b="1" dirty="0" err="1">
                <a:effectLst>
                  <a:outerShdw blurRad="38100" dist="38100" dir="2700000" algn="tl">
                    <a:srgbClr val="000000">
                      <a:alpha val="43137"/>
                    </a:srgbClr>
                  </a:outerShdw>
                </a:effectLst>
                <a:latin typeface="Arial Narrow" pitchFamily="34" charset="0"/>
              </a:rPr>
              <a:t>Por</a:t>
            </a:r>
            <a:r>
              <a:rPr lang="en-US" b="1" dirty="0">
                <a:effectLst>
                  <a:outerShdw blurRad="38100" dist="38100" dir="2700000" algn="tl">
                    <a:srgbClr val="000000">
                      <a:alpha val="43137"/>
                    </a:srgbClr>
                  </a:outerShdw>
                </a:effectLst>
                <a:latin typeface="Arial Narrow" pitchFamily="34" charset="0"/>
              </a:rPr>
              <a:t> lo </a:t>
            </a:r>
            <a:r>
              <a:rPr lang="en-US" b="1" dirty="0" err="1">
                <a:effectLst>
                  <a:outerShdw blurRad="38100" dist="38100" dir="2700000" algn="tl">
                    <a:srgbClr val="000000">
                      <a:alpha val="43137"/>
                    </a:srgbClr>
                  </a:outerShdw>
                </a:effectLst>
                <a:latin typeface="Arial Narrow" pitchFamily="34" charset="0"/>
              </a:rPr>
              <a:t>tanto</a:t>
            </a:r>
            <a:r>
              <a:rPr lang="en-US" b="1" dirty="0">
                <a:effectLst>
                  <a:outerShdw blurRad="38100" dist="38100" dir="2700000" algn="tl">
                    <a:srgbClr val="000000">
                      <a:alpha val="43137"/>
                    </a:srgbClr>
                  </a:outerShdw>
                </a:effectLst>
                <a:latin typeface="Arial Narrow" pitchFamily="34" charset="0"/>
              </a:rPr>
              <a:t> la </a:t>
            </a:r>
            <a:r>
              <a:rPr lang="en-US" b="1" dirty="0" err="1">
                <a:effectLst>
                  <a:outerShdw blurRad="38100" dist="38100" dir="2700000" algn="tl">
                    <a:srgbClr val="000000">
                      <a:alpha val="43137"/>
                    </a:srgbClr>
                  </a:outerShdw>
                </a:effectLst>
                <a:latin typeface="Arial Narrow" pitchFamily="34" charset="0"/>
              </a:rPr>
              <a:t>mitad</a:t>
            </a:r>
            <a:r>
              <a:rPr lang="en-US" b="1" dirty="0">
                <a:effectLst>
                  <a:outerShdw blurRad="38100" dist="38100" dir="2700000" algn="tl">
                    <a:srgbClr val="000000">
                      <a:alpha val="43137"/>
                    </a:srgbClr>
                  </a:outerShdw>
                </a:effectLst>
                <a:latin typeface="Arial Narrow" pitchFamily="34" charset="0"/>
              </a:rPr>
              <a:t> (inferior) se </a:t>
            </a:r>
            <a:r>
              <a:rPr lang="en-US" b="1" dirty="0" err="1" smtClean="0">
                <a:effectLst>
                  <a:outerShdw blurRad="38100" dist="38100" dir="2700000" algn="tl">
                    <a:srgbClr val="000000">
                      <a:alpha val="43137"/>
                    </a:srgbClr>
                  </a:outerShdw>
                </a:effectLst>
                <a:latin typeface="Arial Narrow" pitchFamily="34" charset="0"/>
              </a:rPr>
              <a:t>elimina</a:t>
            </a:r>
            <a:r>
              <a:rPr lang="en-US" b="1" dirty="0" smtClean="0">
                <a:effectLst>
                  <a:outerShdw blurRad="38100" dist="38100" dir="2700000" algn="tl">
                    <a:srgbClr val="000000">
                      <a:alpha val="43137"/>
                    </a:srgbClr>
                  </a:outerShdw>
                </a:effectLst>
                <a:latin typeface="Arial Narrow" pitchFamily="34" charset="0"/>
              </a:rPr>
              <a:t> e </a:t>
            </a:r>
            <a:r>
              <a:rPr lang="en-US" b="1" dirty="0" err="1" smtClean="0">
                <a:effectLst>
                  <a:outerShdw blurRad="38100" dist="38100" dir="2700000" algn="tl">
                    <a:srgbClr val="000000">
                      <a:alpha val="43137"/>
                    </a:srgbClr>
                  </a:outerShdw>
                </a:effectLst>
                <a:latin typeface="Arial Narrow" pitchFamily="34" charset="0"/>
              </a:rPr>
              <a:t>indice</a:t>
            </a:r>
            <a:r>
              <a:rPr lang="en-US" b="1" dirty="0" smtClean="0">
                <a:effectLst>
                  <a:outerShdw blurRad="38100" dist="38100" dir="2700000" algn="tl">
                    <a:srgbClr val="000000">
                      <a:alpha val="43137"/>
                    </a:srgbClr>
                  </a:outerShdw>
                </a:effectLst>
                <a:latin typeface="Arial Narrow" pitchFamily="34" charset="0"/>
              </a:rPr>
              <a:t> inferior </a:t>
            </a:r>
            <a:r>
              <a:rPr lang="en-US" b="1" dirty="0" err="1" smtClean="0">
                <a:effectLst>
                  <a:outerShdw blurRad="38100" dist="38100" dir="2700000" algn="tl">
                    <a:srgbClr val="000000">
                      <a:alpha val="43137"/>
                    </a:srgbClr>
                  </a:outerShdw>
                </a:effectLst>
                <a:latin typeface="Arial Narrow" pitchFamily="34" charset="0"/>
              </a:rPr>
              <a:t>toma</a:t>
            </a:r>
            <a:r>
              <a:rPr lang="en-US" b="1" dirty="0" smtClean="0">
                <a:effectLst>
                  <a:outerShdw blurRad="38100" dist="38100" dir="2700000" algn="tl">
                    <a:srgbClr val="000000">
                      <a:alpha val="43137"/>
                    </a:srgbClr>
                  </a:outerShdw>
                </a:effectLst>
                <a:latin typeface="Arial Narrow" pitchFamily="34" charset="0"/>
              </a:rPr>
              <a:t> el valor de la media mas </a:t>
            </a:r>
            <a:r>
              <a:rPr lang="en-US" b="1" dirty="0" err="1" smtClean="0">
                <a:effectLst>
                  <a:outerShdw blurRad="38100" dist="38100" dir="2700000" algn="tl">
                    <a:srgbClr val="000000">
                      <a:alpha val="43137"/>
                    </a:srgbClr>
                  </a:outerShdw>
                </a:effectLst>
                <a:latin typeface="Arial Narrow" pitchFamily="34" charset="0"/>
              </a:rPr>
              <a:t>uno</a:t>
            </a:r>
            <a:r>
              <a:rPr lang="en-US" b="1" dirty="0" smtClean="0">
                <a:effectLst>
                  <a:outerShdw blurRad="38100" dist="38100" dir="2700000" algn="tl">
                    <a:srgbClr val="000000">
                      <a:alpha val="43137"/>
                    </a:srgbClr>
                  </a:outerShdw>
                </a:effectLst>
                <a:latin typeface="Arial Narrow" pitchFamily="34" charset="0"/>
              </a:rPr>
              <a:t>.</a:t>
            </a:r>
            <a:endParaRPr lang="es-MX" dirty="0"/>
          </a:p>
        </p:txBody>
      </p:sp>
      <p:sp>
        <p:nvSpPr>
          <p:cNvPr id="2" name="1 CuadroTexto"/>
          <p:cNvSpPr txBox="1"/>
          <p:nvPr/>
        </p:nvSpPr>
        <p:spPr>
          <a:xfrm>
            <a:off x="817339" y="2708920"/>
            <a:ext cx="370285" cy="369332"/>
          </a:xfrm>
          <a:prstGeom prst="rect">
            <a:avLst/>
          </a:prstGeom>
          <a:noFill/>
        </p:spPr>
        <p:txBody>
          <a:bodyPr wrap="square" rtlCol="0">
            <a:spAutoFit/>
          </a:bodyPr>
          <a:lstStyle/>
          <a:p>
            <a:r>
              <a:rPr lang="es-MX" dirty="0" smtClean="0"/>
              <a:t>I</a:t>
            </a:r>
            <a:endParaRPr lang="es-MX" dirty="0"/>
          </a:p>
        </p:txBody>
      </p:sp>
      <p:sp>
        <p:nvSpPr>
          <p:cNvPr id="16" name="15 CuadroTexto"/>
          <p:cNvSpPr txBox="1"/>
          <p:nvPr/>
        </p:nvSpPr>
        <p:spPr>
          <a:xfrm>
            <a:off x="6577979" y="2676654"/>
            <a:ext cx="370285" cy="369332"/>
          </a:xfrm>
          <a:prstGeom prst="rect">
            <a:avLst/>
          </a:prstGeom>
          <a:noFill/>
        </p:spPr>
        <p:txBody>
          <a:bodyPr wrap="square" rtlCol="0">
            <a:spAutoFit/>
          </a:bodyPr>
          <a:lstStyle/>
          <a:p>
            <a:r>
              <a:rPr lang="es-MX" dirty="0"/>
              <a:t>S</a:t>
            </a:r>
          </a:p>
        </p:txBody>
      </p:sp>
      <p:sp>
        <p:nvSpPr>
          <p:cNvPr id="17" name="16 CuadroTexto"/>
          <p:cNvSpPr txBox="1"/>
          <p:nvPr/>
        </p:nvSpPr>
        <p:spPr>
          <a:xfrm>
            <a:off x="3424578" y="2676654"/>
            <a:ext cx="370285" cy="369332"/>
          </a:xfrm>
          <a:prstGeom prst="rect">
            <a:avLst/>
          </a:prstGeom>
          <a:noFill/>
        </p:spPr>
        <p:txBody>
          <a:bodyPr wrap="square" rtlCol="0">
            <a:spAutoFit/>
          </a:bodyPr>
          <a:lstStyle/>
          <a:p>
            <a:r>
              <a:rPr lang="es-MX" dirty="0" smtClean="0"/>
              <a:t>M</a:t>
            </a:r>
            <a:endParaRPr lang="es-MX" dirty="0"/>
          </a:p>
        </p:txBody>
      </p:sp>
    </p:spTree>
    <p:extLst>
      <p:ext uri="{BB962C8B-B14F-4D97-AF65-F5344CB8AC3E}">
        <p14:creationId xmlns:p14="http://schemas.microsoft.com/office/powerpoint/2010/main" val="318885147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2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55" y="-27384"/>
            <a:ext cx="9142857" cy="6857143"/>
          </a:xfrm>
          <a:prstGeom prst="rect">
            <a:avLst/>
          </a:prstGeom>
        </p:spPr>
      </p:pic>
      <p:graphicFrame>
        <p:nvGraphicFramePr>
          <p:cNvPr id="16" name="15 Tabla"/>
          <p:cNvGraphicFramePr>
            <a:graphicFrameLocks noGrp="1"/>
          </p:cNvGraphicFramePr>
          <p:nvPr>
            <p:extLst>
              <p:ext uri="{D42A27DB-BD31-4B8C-83A1-F6EECF244321}">
                <p14:modId xmlns:p14="http://schemas.microsoft.com/office/powerpoint/2010/main" val="2639833794"/>
              </p:ext>
            </p:extLst>
          </p:nvPr>
        </p:nvGraphicFramePr>
        <p:xfrm>
          <a:off x="828600" y="1947215"/>
          <a:ext cx="6096000" cy="370840"/>
        </p:xfrm>
        <a:graphic>
          <a:graphicData uri="http://schemas.openxmlformats.org/drawingml/2006/table">
            <a:tbl>
              <a:tblPr firstRow="1" bandRow="1">
                <a:tableStyleId>{BDBED569-4797-4DF1-A0F4-6AAB3CD982D8}</a:tableStyleId>
              </a:tblPr>
              <a:tblGrid>
                <a:gridCol w="508000"/>
                <a:gridCol w="508000"/>
                <a:gridCol w="508000"/>
                <a:gridCol w="508000"/>
                <a:gridCol w="508000"/>
                <a:gridCol w="508000"/>
                <a:gridCol w="508000"/>
                <a:gridCol w="508000"/>
                <a:gridCol w="508000"/>
                <a:gridCol w="508000"/>
                <a:gridCol w="508000"/>
                <a:gridCol w="508000"/>
              </a:tblGrid>
              <a:tr h="370840">
                <a:tc>
                  <a:txBody>
                    <a:bodyPr/>
                    <a:lstStyle/>
                    <a:p>
                      <a:r>
                        <a:rPr lang="es-MX" dirty="0" smtClean="0"/>
                        <a:t>2</a:t>
                      </a:r>
                      <a:endParaRPr lang="es-MX" dirty="0"/>
                    </a:p>
                  </a:txBody>
                  <a:tcPr>
                    <a:solidFill>
                      <a:srgbClr val="FF0000"/>
                    </a:solidFill>
                  </a:tcPr>
                </a:tc>
                <a:tc>
                  <a:txBody>
                    <a:bodyPr/>
                    <a:lstStyle/>
                    <a:p>
                      <a:r>
                        <a:rPr lang="es-MX" dirty="0" smtClean="0"/>
                        <a:t>3</a:t>
                      </a:r>
                      <a:endParaRPr lang="es-MX" dirty="0"/>
                    </a:p>
                  </a:txBody>
                  <a:tcPr>
                    <a:solidFill>
                      <a:srgbClr val="FF0000"/>
                    </a:solidFill>
                  </a:tcPr>
                </a:tc>
                <a:tc>
                  <a:txBody>
                    <a:bodyPr/>
                    <a:lstStyle/>
                    <a:p>
                      <a:r>
                        <a:rPr lang="es-MX" dirty="0" smtClean="0"/>
                        <a:t>4</a:t>
                      </a:r>
                      <a:endParaRPr lang="es-MX" dirty="0"/>
                    </a:p>
                  </a:txBody>
                  <a:tcPr>
                    <a:solidFill>
                      <a:srgbClr val="FF0000"/>
                    </a:solidFill>
                  </a:tcPr>
                </a:tc>
                <a:tc>
                  <a:txBody>
                    <a:bodyPr/>
                    <a:lstStyle/>
                    <a:p>
                      <a:r>
                        <a:rPr lang="es-MX" dirty="0" smtClean="0"/>
                        <a:t>5</a:t>
                      </a:r>
                      <a:endParaRPr lang="es-MX" dirty="0"/>
                    </a:p>
                  </a:txBody>
                  <a:tcPr>
                    <a:solidFill>
                      <a:srgbClr val="FF0000"/>
                    </a:solidFill>
                  </a:tcPr>
                </a:tc>
                <a:tc>
                  <a:txBody>
                    <a:bodyPr/>
                    <a:lstStyle/>
                    <a:p>
                      <a:r>
                        <a:rPr lang="es-MX" dirty="0" smtClean="0"/>
                        <a:t>6</a:t>
                      </a:r>
                      <a:endParaRPr lang="es-MX" dirty="0"/>
                    </a:p>
                  </a:txBody>
                  <a:tcPr>
                    <a:solidFill>
                      <a:srgbClr val="FF0000"/>
                    </a:solidFill>
                  </a:tcPr>
                </a:tc>
                <a:tc>
                  <a:txBody>
                    <a:bodyPr/>
                    <a:lstStyle/>
                    <a:p>
                      <a:r>
                        <a:rPr lang="es-MX" dirty="0" smtClean="0"/>
                        <a:t>8</a:t>
                      </a:r>
                      <a:endParaRPr lang="es-MX" dirty="0"/>
                    </a:p>
                  </a:txBody>
                  <a:tcPr>
                    <a:solidFill>
                      <a:srgbClr val="FF0000"/>
                    </a:solidFill>
                  </a:tcPr>
                </a:tc>
                <a:tc>
                  <a:txBody>
                    <a:bodyPr/>
                    <a:lstStyle/>
                    <a:p>
                      <a:r>
                        <a:rPr lang="es-MX" dirty="0" smtClean="0"/>
                        <a:t>13</a:t>
                      </a:r>
                      <a:endParaRPr lang="es-MX" dirty="0"/>
                    </a:p>
                  </a:txBody>
                  <a:tcPr>
                    <a:solidFill>
                      <a:schemeClr val="accent5">
                        <a:lumMod val="50000"/>
                      </a:schemeClr>
                    </a:solidFill>
                  </a:tcPr>
                </a:tc>
                <a:tc>
                  <a:txBody>
                    <a:bodyPr/>
                    <a:lstStyle/>
                    <a:p>
                      <a:r>
                        <a:rPr lang="es-MX" dirty="0" smtClean="0"/>
                        <a:t>17</a:t>
                      </a:r>
                      <a:endParaRPr lang="es-MX" dirty="0"/>
                    </a:p>
                  </a:txBody>
                  <a:tcPr>
                    <a:solidFill>
                      <a:schemeClr val="accent5">
                        <a:lumMod val="50000"/>
                      </a:schemeClr>
                    </a:solidFill>
                  </a:tcPr>
                </a:tc>
                <a:tc>
                  <a:txBody>
                    <a:bodyPr/>
                    <a:lstStyle/>
                    <a:p>
                      <a:r>
                        <a:rPr lang="es-MX" dirty="0" smtClean="0"/>
                        <a:t>19</a:t>
                      </a:r>
                      <a:endParaRPr lang="es-MX" dirty="0"/>
                    </a:p>
                  </a:txBody>
                  <a:tcPr>
                    <a:solidFill>
                      <a:srgbClr val="FFC000"/>
                    </a:solidFill>
                  </a:tcPr>
                </a:tc>
                <a:tc>
                  <a:txBody>
                    <a:bodyPr/>
                    <a:lstStyle/>
                    <a:p>
                      <a:r>
                        <a:rPr lang="es-MX" dirty="0" smtClean="0"/>
                        <a:t>23</a:t>
                      </a:r>
                      <a:endParaRPr lang="es-MX" dirty="0"/>
                    </a:p>
                  </a:txBody>
                  <a:tcPr>
                    <a:solidFill>
                      <a:schemeClr val="accent5">
                        <a:lumMod val="50000"/>
                      </a:schemeClr>
                    </a:solidFill>
                  </a:tcPr>
                </a:tc>
                <a:tc>
                  <a:txBody>
                    <a:bodyPr/>
                    <a:lstStyle/>
                    <a:p>
                      <a:r>
                        <a:rPr lang="es-MX" dirty="0" smtClean="0"/>
                        <a:t>25</a:t>
                      </a:r>
                      <a:endParaRPr lang="es-MX" dirty="0"/>
                    </a:p>
                  </a:txBody>
                  <a:tcPr>
                    <a:solidFill>
                      <a:schemeClr val="accent5">
                        <a:lumMod val="50000"/>
                      </a:schemeClr>
                    </a:solidFill>
                  </a:tcPr>
                </a:tc>
                <a:tc>
                  <a:txBody>
                    <a:bodyPr/>
                    <a:lstStyle/>
                    <a:p>
                      <a:r>
                        <a:rPr lang="es-MX" dirty="0" smtClean="0"/>
                        <a:t>26</a:t>
                      </a:r>
                      <a:endParaRPr lang="es-MX" dirty="0"/>
                    </a:p>
                  </a:txBody>
                  <a:tcPr>
                    <a:solidFill>
                      <a:schemeClr val="accent5">
                        <a:lumMod val="50000"/>
                      </a:schemeClr>
                    </a:solidFill>
                  </a:tcPr>
                </a:tc>
              </a:tr>
            </a:tbl>
          </a:graphicData>
        </a:graphic>
      </p:graphicFrame>
      <p:graphicFrame>
        <p:nvGraphicFramePr>
          <p:cNvPr id="17" name="16 Tabla"/>
          <p:cNvGraphicFramePr>
            <a:graphicFrameLocks noGrp="1"/>
          </p:cNvGraphicFramePr>
          <p:nvPr>
            <p:extLst>
              <p:ext uri="{D42A27DB-BD31-4B8C-83A1-F6EECF244321}">
                <p14:modId xmlns:p14="http://schemas.microsoft.com/office/powerpoint/2010/main" val="254427802"/>
              </p:ext>
            </p:extLst>
          </p:nvPr>
        </p:nvGraphicFramePr>
        <p:xfrm>
          <a:off x="828600" y="1587175"/>
          <a:ext cx="6096000" cy="370840"/>
        </p:xfrm>
        <a:graphic>
          <a:graphicData uri="http://schemas.openxmlformats.org/drawingml/2006/table">
            <a:tbl>
              <a:tblPr firstRow="1" bandRow="1">
                <a:tableStyleId>{BDBED569-4797-4DF1-A0F4-6AAB3CD982D8}</a:tableStyleId>
              </a:tblPr>
              <a:tblGrid>
                <a:gridCol w="508000"/>
                <a:gridCol w="508000"/>
                <a:gridCol w="508000"/>
                <a:gridCol w="508000"/>
                <a:gridCol w="508000"/>
                <a:gridCol w="508000"/>
                <a:gridCol w="508000"/>
                <a:gridCol w="508000"/>
                <a:gridCol w="508000"/>
                <a:gridCol w="508000"/>
                <a:gridCol w="508000"/>
                <a:gridCol w="508000"/>
              </a:tblGrid>
              <a:tr h="370840">
                <a:tc>
                  <a:txBody>
                    <a:bodyPr/>
                    <a:lstStyle/>
                    <a:p>
                      <a:pPr algn="ctr"/>
                      <a:r>
                        <a:rPr lang="es-MX" sz="1400" b="0" dirty="0" smtClean="0"/>
                        <a:t>0</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1</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2</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3</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4</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solidFill>
                            <a:schemeClr val="tx1"/>
                          </a:solidFill>
                          <a:effectLst/>
                        </a:rPr>
                        <a:t>5</a:t>
                      </a:r>
                      <a:endParaRPr lang="es-MX" sz="1400" b="0" dirty="0">
                        <a:solidFill>
                          <a:schemeClr val="tx1"/>
                        </a:solidFill>
                        <a:effectLst/>
                      </a:endParaRPr>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6</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7</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1" dirty="0" smtClean="0">
                          <a:solidFill>
                            <a:srgbClr val="FF0000"/>
                          </a:solidFill>
                          <a:effectLst>
                            <a:outerShdw blurRad="38100" dist="38100" dir="2700000" algn="tl">
                              <a:srgbClr val="000000">
                                <a:alpha val="43137"/>
                              </a:srgbClr>
                            </a:outerShdw>
                          </a:effectLst>
                        </a:rPr>
                        <a:t>8</a:t>
                      </a:r>
                      <a:endParaRPr lang="es-MX" sz="1400" b="1" dirty="0">
                        <a:solidFill>
                          <a:srgbClr val="FF0000"/>
                        </a:solidFill>
                        <a:effectLst>
                          <a:outerShdw blurRad="38100" dist="38100" dir="2700000" algn="tl">
                            <a:srgbClr val="000000">
                              <a:alpha val="43137"/>
                            </a:srgbClr>
                          </a:outerShdw>
                        </a:effectLst>
                      </a:endParaRPr>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9</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10</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11</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r>
            </a:tbl>
          </a:graphicData>
        </a:graphic>
      </p:graphicFrame>
      <p:sp>
        <p:nvSpPr>
          <p:cNvPr id="18" name="17 CuadroTexto"/>
          <p:cNvSpPr txBox="1"/>
          <p:nvPr/>
        </p:nvSpPr>
        <p:spPr>
          <a:xfrm>
            <a:off x="684584" y="2865501"/>
            <a:ext cx="6234354" cy="2862322"/>
          </a:xfrm>
          <a:prstGeom prst="rect">
            <a:avLst/>
          </a:prstGeom>
          <a:noFill/>
        </p:spPr>
        <p:txBody>
          <a:bodyPr wrap="square" rtlCol="0">
            <a:spAutoFit/>
          </a:bodyPr>
          <a:lstStyle/>
          <a:p>
            <a:endParaRPr lang="es-MX" u="sng" dirty="0" smtClean="0">
              <a:latin typeface="Arial Narrow" pitchFamily="34" charset="0"/>
            </a:endParaRPr>
          </a:p>
          <a:p>
            <a:r>
              <a:rPr lang="es-MX" b="1" dirty="0">
                <a:solidFill>
                  <a:srgbClr val="FF0000"/>
                </a:solidFill>
                <a:latin typeface="Arial Narrow" pitchFamily="34" charset="0"/>
              </a:rPr>
              <a:t>Índice</a:t>
            </a:r>
            <a:r>
              <a:rPr lang="en-US" b="1" dirty="0">
                <a:solidFill>
                  <a:srgbClr val="FF0000"/>
                </a:solidFill>
                <a:latin typeface="Arial Narrow" pitchFamily="34" charset="0"/>
              </a:rPr>
              <a:t> Inferior: </a:t>
            </a:r>
            <a:r>
              <a:rPr lang="en-US" dirty="0" smtClean="0">
                <a:latin typeface="Arial Narrow" pitchFamily="34" charset="0"/>
              </a:rPr>
              <a:t>6</a:t>
            </a:r>
            <a:endParaRPr lang="en-US" dirty="0">
              <a:latin typeface="Arial Narrow" pitchFamily="34" charset="0"/>
            </a:endParaRPr>
          </a:p>
          <a:p>
            <a:r>
              <a:rPr lang="es-MX" b="1" dirty="0">
                <a:solidFill>
                  <a:srgbClr val="FF0000"/>
                </a:solidFill>
                <a:latin typeface="Arial Narrow" pitchFamily="34" charset="0"/>
              </a:rPr>
              <a:t>Índice</a:t>
            </a:r>
            <a:r>
              <a:rPr lang="en-US" b="1" dirty="0">
                <a:solidFill>
                  <a:srgbClr val="FF0000"/>
                </a:solidFill>
                <a:latin typeface="Arial Narrow" pitchFamily="34" charset="0"/>
              </a:rPr>
              <a:t> Superior: </a:t>
            </a:r>
            <a:r>
              <a:rPr lang="en-US" dirty="0">
                <a:latin typeface="Arial Narrow" pitchFamily="34" charset="0"/>
              </a:rPr>
              <a:t>11</a:t>
            </a:r>
            <a:endParaRPr lang="es-MX" b="1" dirty="0">
              <a:solidFill>
                <a:srgbClr val="FF0000"/>
              </a:solidFill>
              <a:latin typeface="Arial Narrow" pitchFamily="34" charset="0"/>
            </a:endParaRPr>
          </a:p>
          <a:p>
            <a:r>
              <a:rPr lang="es-MX" b="1" dirty="0">
                <a:solidFill>
                  <a:srgbClr val="FF0000"/>
                </a:solidFill>
                <a:latin typeface="Arial Narrow" pitchFamily="34" charset="0"/>
              </a:rPr>
              <a:t>Media</a:t>
            </a:r>
            <a:r>
              <a:rPr lang="en-US" b="1" dirty="0">
                <a:solidFill>
                  <a:srgbClr val="FF0000"/>
                </a:solidFill>
                <a:latin typeface="Arial Narrow" pitchFamily="34" charset="0"/>
              </a:rPr>
              <a:t>: </a:t>
            </a:r>
            <a:r>
              <a:rPr lang="es-MX" dirty="0" smtClean="0">
                <a:latin typeface="Arial Narrow" pitchFamily="34" charset="0"/>
              </a:rPr>
              <a:t>(6+11</a:t>
            </a:r>
            <a:r>
              <a:rPr lang="es-MX" dirty="0">
                <a:latin typeface="Arial Narrow" pitchFamily="34" charset="0"/>
              </a:rPr>
              <a:t>)/2= </a:t>
            </a:r>
            <a:r>
              <a:rPr lang="es-MX" dirty="0" smtClean="0">
                <a:latin typeface="Arial Narrow" pitchFamily="34" charset="0"/>
              </a:rPr>
              <a:t>8</a:t>
            </a:r>
            <a:endParaRPr lang="es-MX" dirty="0">
              <a:latin typeface="Arial Narrow" pitchFamily="34" charset="0"/>
            </a:endParaRPr>
          </a:p>
          <a:p>
            <a:r>
              <a:rPr lang="en-US" b="1" dirty="0" smtClean="0">
                <a:effectLst>
                  <a:outerShdw blurRad="38100" dist="38100" dir="2700000" algn="tl">
                    <a:srgbClr val="000000">
                      <a:alpha val="43137"/>
                    </a:srgbClr>
                  </a:outerShdw>
                </a:effectLst>
                <a:latin typeface="Arial Narrow" pitchFamily="34" charset="0"/>
              </a:rPr>
              <a:t>17</a:t>
            </a:r>
            <a:r>
              <a:rPr lang="en-US" b="1" dirty="0" smtClean="0">
                <a:effectLst>
                  <a:outerShdw blurRad="38100" dist="38100" dir="2700000" algn="tl">
                    <a:srgbClr val="000000">
                      <a:alpha val="43137"/>
                    </a:srgbClr>
                  </a:outerShdw>
                </a:effectLst>
                <a:latin typeface="Arial Narrow" pitchFamily="34" charset="0"/>
              </a:rPr>
              <a:t>&lt;= 19 SI        </a:t>
            </a:r>
            <a:endParaRPr lang="en-US" b="1" dirty="0" smtClean="0">
              <a:effectLst>
                <a:outerShdw blurRad="38100" dist="38100" dir="2700000" algn="tl">
                  <a:srgbClr val="000000">
                    <a:alpha val="43137"/>
                  </a:srgbClr>
                </a:outerShdw>
              </a:effectLst>
              <a:latin typeface="Arial Narrow" pitchFamily="34" charset="0"/>
            </a:endParaRPr>
          </a:p>
          <a:p>
            <a:r>
              <a:rPr lang="en-US" dirty="0" smtClean="0">
                <a:latin typeface="Arial Narrow" pitchFamily="34" charset="0"/>
              </a:rPr>
              <a:t>17</a:t>
            </a:r>
            <a:r>
              <a:rPr lang="en-US" dirty="0" smtClean="0">
                <a:latin typeface="Arial Narrow" pitchFamily="34" charset="0"/>
              </a:rPr>
              <a:t>&gt;= 19 NO </a:t>
            </a:r>
            <a:endParaRPr lang="en-US" dirty="0" smtClean="0">
              <a:latin typeface="Arial Narrow" pitchFamily="34" charset="0"/>
            </a:endParaRPr>
          </a:p>
          <a:p>
            <a:endParaRPr lang="en-US" dirty="0">
              <a:latin typeface="Arial Narrow" pitchFamily="34" charset="0"/>
            </a:endParaRPr>
          </a:p>
          <a:p>
            <a:r>
              <a:rPr lang="en-US" b="1" dirty="0" err="1">
                <a:effectLst>
                  <a:outerShdw blurRad="38100" dist="38100" dir="2700000" algn="tl">
                    <a:srgbClr val="000000">
                      <a:alpha val="43137"/>
                    </a:srgbClr>
                  </a:outerShdw>
                </a:effectLst>
                <a:latin typeface="Arial Narrow" pitchFamily="34" charset="0"/>
              </a:rPr>
              <a:t>Por</a:t>
            </a:r>
            <a:r>
              <a:rPr lang="en-US" b="1" dirty="0">
                <a:effectLst>
                  <a:outerShdw blurRad="38100" dist="38100" dir="2700000" algn="tl">
                    <a:srgbClr val="000000">
                      <a:alpha val="43137"/>
                    </a:srgbClr>
                  </a:outerShdw>
                </a:effectLst>
                <a:latin typeface="Arial Narrow" pitchFamily="34" charset="0"/>
              </a:rPr>
              <a:t> lo </a:t>
            </a:r>
            <a:r>
              <a:rPr lang="en-US" b="1" dirty="0" err="1">
                <a:effectLst>
                  <a:outerShdw blurRad="38100" dist="38100" dir="2700000" algn="tl">
                    <a:srgbClr val="000000">
                      <a:alpha val="43137"/>
                    </a:srgbClr>
                  </a:outerShdw>
                </a:effectLst>
                <a:latin typeface="Arial Narrow" pitchFamily="34" charset="0"/>
              </a:rPr>
              <a:t>tanto</a:t>
            </a:r>
            <a:r>
              <a:rPr lang="en-US" b="1" dirty="0">
                <a:effectLst>
                  <a:outerShdw blurRad="38100" dist="38100" dir="2700000" algn="tl">
                    <a:srgbClr val="000000">
                      <a:alpha val="43137"/>
                    </a:srgbClr>
                  </a:outerShdw>
                </a:effectLst>
                <a:latin typeface="Arial Narrow" pitchFamily="34" charset="0"/>
              </a:rPr>
              <a:t> la </a:t>
            </a:r>
            <a:r>
              <a:rPr lang="en-US" b="1" dirty="0" err="1">
                <a:effectLst>
                  <a:outerShdw blurRad="38100" dist="38100" dir="2700000" algn="tl">
                    <a:srgbClr val="000000">
                      <a:alpha val="43137"/>
                    </a:srgbClr>
                  </a:outerShdw>
                </a:effectLst>
                <a:latin typeface="Arial Narrow" pitchFamily="34" charset="0"/>
              </a:rPr>
              <a:t>mitad</a:t>
            </a:r>
            <a:r>
              <a:rPr lang="en-US" b="1" dirty="0">
                <a:effectLst>
                  <a:outerShdw blurRad="38100" dist="38100" dir="2700000" algn="tl">
                    <a:srgbClr val="000000">
                      <a:alpha val="43137"/>
                    </a:srgbClr>
                  </a:outerShdw>
                </a:effectLst>
                <a:latin typeface="Arial Narrow" pitchFamily="34" charset="0"/>
              </a:rPr>
              <a:t> (superior) se </a:t>
            </a:r>
            <a:r>
              <a:rPr lang="en-US" b="1" dirty="0" err="1" smtClean="0">
                <a:effectLst>
                  <a:outerShdw blurRad="38100" dist="38100" dir="2700000" algn="tl">
                    <a:srgbClr val="000000">
                      <a:alpha val="43137"/>
                    </a:srgbClr>
                  </a:outerShdw>
                </a:effectLst>
                <a:latin typeface="Arial Narrow" pitchFamily="34" charset="0"/>
              </a:rPr>
              <a:t>elimina</a:t>
            </a:r>
            <a:r>
              <a:rPr lang="en-US" b="1" dirty="0" smtClean="0">
                <a:effectLst>
                  <a:outerShdw blurRad="38100" dist="38100" dir="2700000" algn="tl">
                    <a:srgbClr val="000000">
                      <a:alpha val="43137"/>
                    </a:srgbClr>
                  </a:outerShdw>
                </a:effectLst>
                <a:latin typeface="Arial Narrow" pitchFamily="34" charset="0"/>
              </a:rPr>
              <a:t> e </a:t>
            </a:r>
            <a:r>
              <a:rPr lang="en-US" b="1" dirty="0" err="1" smtClean="0">
                <a:effectLst>
                  <a:outerShdw blurRad="38100" dist="38100" dir="2700000" algn="tl">
                    <a:srgbClr val="000000">
                      <a:alpha val="43137"/>
                    </a:srgbClr>
                  </a:outerShdw>
                </a:effectLst>
                <a:latin typeface="Arial Narrow" pitchFamily="34" charset="0"/>
              </a:rPr>
              <a:t>indice</a:t>
            </a:r>
            <a:r>
              <a:rPr lang="en-US" b="1" dirty="0" smtClean="0">
                <a:effectLst>
                  <a:outerShdw blurRad="38100" dist="38100" dir="2700000" algn="tl">
                    <a:srgbClr val="000000">
                      <a:alpha val="43137"/>
                    </a:srgbClr>
                  </a:outerShdw>
                </a:effectLst>
                <a:latin typeface="Arial Narrow" pitchFamily="34" charset="0"/>
              </a:rPr>
              <a:t> superior </a:t>
            </a:r>
            <a:r>
              <a:rPr lang="en-US" b="1" dirty="0" err="1" smtClean="0">
                <a:effectLst>
                  <a:outerShdw blurRad="38100" dist="38100" dir="2700000" algn="tl">
                    <a:srgbClr val="000000">
                      <a:alpha val="43137"/>
                    </a:srgbClr>
                  </a:outerShdw>
                </a:effectLst>
                <a:latin typeface="Arial Narrow" pitchFamily="34" charset="0"/>
              </a:rPr>
              <a:t>toma</a:t>
            </a:r>
            <a:r>
              <a:rPr lang="en-US" b="1" dirty="0" smtClean="0">
                <a:effectLst>
                  <a:outerShdw blurRad="38100" dist="38100" dir="2700000" algn="tl">
                    <a:srgbClr val="000000">
                      <a:alpha val="43137"/>
                    </a:srgbClr>
                  </a:outerShdw>
                </a:effectLst>
                <a:latin typeface="Arial Narrow" pitchFamily="34" charset="0"/>
              </a:rPr>
              <a:t> el valor de la media </a:t>
            </a:r>
            <a:r>
              <a:rPr lang="en-US" b="1" dirty="0" err="1" smtClean="0">
                <a:effectLst>
                  <a:outerShdw blurRad="38100" dist="38100" dir="2700000" algn="tl">
                    <a:srgbClr val="000000">
                      <a:alpha val="43137"/>
                    </a:srgbClr>
                  </a:outerShdw>
                </a:effectLst>
                <a:latin typeface="Arial Narrow" pitchFamily="34" charset="0"/>
              </a:rPr>
              <a:t>menos</a:t>
            </a:r>
            <a:r>
              <a:rPr lang="en-US" b="1" dirty="0" smtClean="0">
                <a:effectLst>
                  <a:outerShdw blurRad="38100" dist="38100" dir="2700000" algn="tl">
                    <a:srgbClr val="000000">
                      <a:alpha val="43137"/>
                    </a:srgbClr>
                  </a:outerShdw>
                </a:effectLst>
                <a:latin typeface="Arial Narrow" pitchFamily="34" charset="0"/>
              </a:rPr>
              <a:t> 1.</a:t>
            </a:r>
            <a:endParaRPr lang="en-US" b="1" dirty="0">
              <a:effectLst>
                <a:outerShdw blurRad="38100" dist="38100" dir="2700000" algn="tl">
                  <a:srgbClr val="000000">
                    <a:alpha val="43137"/>
                  </a:srgbClr>
                </a:outerShdw>
              </a:effectLst>
              <a:latin typeface="Arial Narrow" pitchFamily="34" charset="0"/>
            </a:endParaRPr>
          </a:p>
          <a:p>
            <a:endParaRPr lang="es-MX" dirty="0" smtClean="0">
              <a:latin typeface="Arial Narrow" pitchFamily="34" charset="0"/>
            </a:endParaRPr>
          </a:p>
        </p:txBody>
      </p:sp>
      <p:cxnSp>
        <p:nvCxnSpPr>
          <p:cNvPr id="19" name="18 Conector recto"/>
          <p:cNvCxnSpPr/>
          <p:nvPr/>
        </p:nvCxnSpPr>
        <p:spPr>
          <a:xfrm>
            <a:off x="5388768" y="1484784"/>
            <a:ext cx="0" cy="7920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19 CuadroTexto"/>
          <p:cNvSpPr txBox="1"/>
          <p:nvPr/>
        </p:nvSpPr>
        <p:spPr>
          <a:xfrm>
            <a:off x="4020616" y="2636912"/>
            <a:ext cx="1188132" cy="369332"/>
          </a:xfrm>
          <a:prstGeom prst="rect">
            <a:avLst/>
          </a:prstGeom>
          <a:noFill/>
        </p:spPr>
        <p:txBody>
          <a:bodyPr wrap="square" rtlCol="0">
            <a:spAutoFit/>
          </a:bodyPr>
          <a:lstStyle/>
          <a:p>
            <a:pPr algn="ctr"/>
            <a:r>
              <a:rPr lang="en-US" b="1" dirty="0" smtClean="0">
                <a:solidFill>
                  <a:srgbClr val="FF0000"/>
                </a:solidFill>
                <a:latin typeface="Arial Narrow" pitchFamily="34" charset="0"/>
              </a:rPr>
              <a:t>17</a:t>
            </a:r>
            <a:r>
              <a:rPr lang="en-US" b="1" dirty="0" smtClean="0">
                <a:solidFill>
                  <a:srgbClr val="FF0000"/>
                </a:solidFill>
                <a:latin typeface="Arial Narrow" pitchFamily="34" charset="0"/>
              </a:rPr>
              <a:t>&lt;= 19 </a:t>
            </a:r>
          </a:p>
        </p:txBody>
      </p:sp>
      <p:sp>
        <p:nvSpPr>
          <p:cNvPr id="21" name="20 CuadroTexto"/>
          <p:cNvSpPr txBox="1"/>
          <p:nvPr/>
        </p:nvSpPr>
        <p:spPr>
          <a:xfrm>
            <a:off x="5688124" y="2627620"/>
            <a:ext cx="1188132" cy="369332"/>
          </a:xfrm>
          <a:prstGeom prst="rect">
            <a:avLst/>
          </a:prstGeom>
          <a:noFill/>
        </p:spPr>
        <p:txBody>
          <a:bodyPr wrap="square" rtlCol="0">
            <a:spAutoFit/>
          </a:bodyPr>
          <a:lstStyle/>
          <a:p>
            <a:pPr algn="ctr"/>
            <a:r>
              <a:rPr lang="en-US" b="1" dirty="0" smtClean="0">
                <a:solidFill>
                  <a:srgbClr val="FF0000"/>
                </a:solidFill>
                <a:latin typeface="Arial Narrow" pitchFamily="34" charset="0"/>
              </a:rPr>
              <a:t>17</a:t>
            </a:r>
            <a:r>
              <a:rPr lang="en-US" b="1" dirty="0" smtClean="0">
                <a:solidFill>
                  <a:srgbClr val="FF0000"/>
                </a:solidFill>
                <a:latin typeface="Arial Narrow" pitchFamily="34" charset="0"/>
              </a:rPr>
              <a:t>&gt;= 19 </a:t>
            </a:r>
          </a:p>
        </p:txBody>
      </p:sp>
      <p:sp>
        <p:nvSpPr>
          <p:cNvPr id="23" name="1 Título"/>
          <p:cNvSpPr>
            <a:spLocks noGrp="1"/>
          </p:cNvSpPr>
          <p:nvPr>
            <p:ph type="title"/>
          </p:nvPr>
        </p:nvSpPr>
        <p:spPr>
          <a:xfrm>
            <a:off x="939544" y="260648"/>
            <a:ext cx="4073911" cy="792088"/>
          </a:xfrm>
        </p:spPr>
        <p:txBody>
          <a:bodyPr>
            <a:normAutofit/>
          </a:bodyPr>
          <a:lstStyle/>
          <a:p>
            <a:pPr algn="l"/>
            <a:r>
              <a:rPr lang="es-MX" sz="2000" b="1" dirty="0" smtClean="0">
                <a:solidFill>
                  <a:schemeClr val="bg1"/>
                </a:solidFill>
                <a:effectLst>
                  <a:outerShdw blurRad="38100" dist="38100" dir="2700000" algn="tl">
                    <a:srgbClr val="000000">
                      <a:alpha val="43137"/>
                    </a:srgbClr>
                  </a:outerShdw>
                </a:effectLst>
                <a:latin typeface="Agency FB" pitchFamily="34" charset="0"/>
              </a:rPr>
              <a:t>BÚSQUEDA BINARIA</a:t>
            </a:r>
            <a:br>
              <a:rPr lang="es-MX" sz="2000" b="1" dirty="0" smtClean="0">
                <a:solidFill>
                  <a:schemeClr val="bg1"/>
                </a:solidFill>
                <a:effectLst>
                  <a:outerShdw blurRad="38100" dist="38100" dir="2700000" algn="tl">
                    <a:srgbClr val="000000">
                      <a:alpha val="43137"/>
                    </a:srgbClr>
                  </a:outerShdw>
                </a:effectLst>
                <a:latin typeface="Agency FB" pitchFamily="34" charset="0"/>
              </a:rPr>
            </a:br>
            <a:r>
              <a:rPr lang="es-MX" sz="2000" b="1" dirty="0" smtClean="0">
                <a:solidFill>
                  <a:schemeClr val="bg1"/>
                </a:solidFill>
                <a:effectLst>
                  <a:outerShdw blurRad="38100" dist="38100" dir="2700000" algn="tl">
                    <a:srgbClr val="000000">
                      <a:alpha val="43137"/>
                    </a:srgbClr>
                  </a:outerShdw>
                </a:effectLst>
                <a:latin typeface="Agency FB" pitchFamily="34" charset="0"/>
              </a:rPr>
              <a:t>FUNCIONAMIENTO </a:t>
            </a:r>
            <a:endParaRPr lang="es-MX" sz="2000" b="1" dirty="0">
              <a:solidFill>
                <a:schemeClr val="bg1"/>
              </a:solidFill>
              <a:effectLst>
                <a:outerShdw blurRad="38100" dist="38100" dir="2700000" algn="tl">
                  <a:srgbClr val="000000">
                    <a:alpha val="43137"/>
                  </a:srgbClr>
                </a:outerShdw>
              </a:effectLst>
              <a:latin typeface="Agency FB" pitchFamily="34" charset="0"/>
            </a:endParaRPr>
          </a:p>
        </p:txBody>
      </p:sp>
      <p:sp>
        <p:nvSpPr>
          <p:cNvPr id="3" name="2 CuadroTexto"/>
          <p:cNvSpPr txBox="1"/>
          <p:nvPr/>
        </p:nvSpPr>
        <p:spPr>
          <a:xfrm>
            <a:off x="802904" y="980728"/>
            <a:ext cx="3049016" cy="461665"/>
          </a:xfrm>
          <a:prstGeom prst="rect">
            <a:avLst/>
          </a:prstGeom>
          <a:noFill/>
        </p:spPr>
        <p:txBody>
          <a:bodyPr wrap="square" rtlCol="0">
            <a:spAutoFit/>
          </a:bodyPr>
          <a:lstStyle/>
          <a:p>
            <a:r>
              <a:rPr lang="es-MX" sz="2400" b="1" dirty="0" smtClean="0">
                <a:solidFill>
                  <a:srgbClr val="0070C0"/>
                </a:solidFill>
                <a:latin typeface="Agency FB" pitchFamily="34" charset="0"/>
              </a:rPr>
              <a:t>Se busca el numero 17.</a:t>
            </a:r>
            <a:endParaRPr lang="es-MX" sz="2400" b="1" dirty="0">
              <a:solidFill>
                <a:srgbClr val="0070C0"/>
              </a:solidFill>
              <a:latin typeface="Agency FB" pitchFamily="34" charset="0"/>
            </a:endParaRPr>
          </a:p>
        </p:txBody>
      </p:sp>
      <p:sp>
        <p:nvSpPr>
          <p:cNvPr id="24" name="23 CuadroTexto"/>
          <p:cNvSpPr txBox="1"/>
          <p:nvPr/>
        </p:nvSpPr>
        <p:spPr>
          <a:xfrm>
            <a:off x="3953052" y="2349553"/>
            <a:ext cx="370285" cy="369332"/>
          </a:xfrm>
          <a:prstGeom prst="rect">
            <a:avLst/>
          </a:prstGeom>
          <a:noFill/>
        </p:spPr>
        <p:txBody>
          <a:bodyPr wrap="square" rtlCol="0">
            <a:spAutoFit/>
          </a:bodyPr>
          <a:lstStyle/>
          <a:p>
            <a:r>
              <a:rPr lang="es-MX" dirty="0" smtClean="0"/>
              <a:t>I</a:t>
            </a:r>
            <a:endParaRPr lang="es-MX" dirty="0"/>
          </a:p>
        </p:txBody>
      </p:sp>
      <p:sp>
        <p:nvSpPr>
          <p:cNvPr id="25" name="24 CuadroTexto"/>
          <p:cNvSpPr txBox="1"/>
          <p:nvPr/>
        </p:nvSpPr>
        <p:spPr>
          <a:xfrm>
            <a:off x="4955855" y="2349553"/>
            <a:ext cx="370285" cy="369332"/>
          </a:xfrm>
          <a:prstGeom prst="rect">
            <a:avLst/>
          </a:prstGeom>
          <a:noFill/>
        </p:spPr>
        <p:txBody>
          <a:bodyPr wrap="square" rtlCol="0">
            <a:spAutoFit/>
          </a:bodyPr>
          <a:lstStyle/>
          <a:p>
            <a:r>
              <a:rPr lang="es-MX" dirty="0" smtClean="0"/>
              <a:t>M</a:t>
            </a:r>
            <a:endParaRPr lang="es-MX" dirty="0"/>
          </a:p>
        </p:txBody>
      </p:sp>
      <p:sp>
        <p:nvSpPr>
          <p:cNvPr id="26" name="25 CuadroTexto"/>
          <p:cNvSpPr txBox="1"/>
          <p:nvPr/>
        </p:nvSpPr>
        <p:spPr>
          <a:xfrm>
            <a:off x="6453774" y="2333973"/>
            <a:ext cx="370285" cy="369332"/>
          </a:xfrm>
          <a:prstGeom prst="rect">
            <a:avLst/>
          </a:prstGeom>
          <a:noFill/>
        </p:spPr>
        <p:txBody>
          <a:bodyPr wrap="square" rtlCol="0">
            <a:spAutoFit/>
          </a:bodyPr>
          <a:lstStyle/>
          <a:p>
            <a:r>
              <a:rPr lang="es-MX" dirty="0"/>
              <a:t>S</a:t>
            </a:r>
          </a:p>
        </p:txBody>
      </p:sp>
    </p:spTree>
    <p:extLst>
      <p:ext uri="{BB962C8B-B14F-4D97-AF65-F5344CB8AC3E}">
        <p14:creationId xmlns:p14="http://schemas.microsoft.com/office/powerpoint/2010/main" val="401115549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18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graphicFrame>
        <p:nvGraphicFramePr>
          <p:cNvPr id="4" name="3 Tabla"/>
          <p:cNvGraphicFramePr>
            <a:graphicFrameLocks noGrp="1"/>
          </p:cNvGraphicFramePr>
          <p:nvPr>
            <p:extLst>
              <p:ext uri="{D42A27DB-BD31-4B8C-83A1-F6EECF244321}">
                <p14:modId xmlns:p14="http://schemas.microsoft.com/office/powerpoint/2010/main" val="3903499016"/>
              </p:ext>
            </p:extLst>
          </p:nvPr>
        </p:nvGraphicFramePr>
        <p:xfrm>
          <a:off x="870266" y="1412776"/>
          <a:ext cx="6096000" cy="370840"/>
        </p:xfrm>
        <a:graphic>
          <a:graphicData uri="http://schemas.openxmlformats.org/drawingml/2006/table">
            <a:tbl>
              <a:tblPr firstRow="1" bandRow="1">
                <a:tableStyleId>{BDBED569-4797-4DF1-A0F4-6AAB3CD982D8}</a:tableStyleId>
              </a:tblPr>
              <a:tblGrid>
                <a:gridCol w="508000"/>
                <a:gridCol w="508000"/>
                <a:gridCol w="508000"/>
                <a:gridCol w="508000"/>
                <a:gridCol w="508000"/>
                <a:gridCol w="508000"/>
                <a:gridCol w="508000"/>
                <a:gridCol w="508000"/>
                <a:gridCol w="508000"/>
                <a:gridCol w="508000"/>
                <a:gridCol w="508000"/>
                <a:gridCol w="508000"/>
              </a:tblGrid>
              <a:tr h="370840">
                <a:tc>
                  <a:txBody>
                    <a:bodyPr/>
                    <a:lstStyle/>
                    <a:p>
                      <a:r>
                        <a:rPr lang="es-MX" dirty="0" smtClean="0"/>
                        <a:t>2</a:t>
                      </a:r>
                      <a:endParaRPr lang="es-MX" dirty="0"/>
                    </a:p>
                  </a:txBody>
                  <a:tcPr>
                    <a:solidFill>
                      <a:srgbClr val="FF0000"/>
                    </a:solidFill>
                  </a:tcPr>
                </a:tc>
                <a:tc>
                  <a:txBody>
                    <a:bodyPr/>
                    <a:lstStyle/>
                    <a:p>
                      <a:r>
                        <a:rPr lang="es-MX" dirty="0" smtClean="0"/>
                        <a:t>3</a:t>
                      </a:r>
                      <a:endParaRPr lang="es-MX" dirty="0"/>
                    </a:p>
                  </a:txBody>
                  <a:tcPr>
                    <a:solidFill>
                      <a:srgbClr val="FF0000"/>
                    </a:solidFill>
                  </a:tcPr>
                </a:tc>
                <a:tc>
                  <a:txBody>
                    <a:bodyPr/>
                    <a:lstStyle/>
                    <a:p>
                      <a:r>
                        <a:rPr lang="es-MX" dirty="0" smtClean="0"/>
                        <a:t>4</a:t>
                      </a:r>
                      <a:endParaRPr lang="es-MX" dirty="0"/>
                    </a:p>
                  </a:txBody>
                  <a:tcPr>
                    <a:solidFill>
                      <a:srgbClr val="FF0000"/>
                    </a:solidFill>
                  </a:tcPr>
                </a:tc>
                <a:tc>
                  <a:txBody>
                    <a:bodyPr/>
                    <a:lstStyle/>
                    <a:p>
                      <a:r>
                        <a:rPr lang="es-MX" dirty="0" smtClean="0"/>
                        <a:t>5</a:t>
                      </a:r>
                      <a:endParaRPr lang="es-MX" dirty="0"/>
                    </a:p>
                  </a:txBody>
                  <a:tcPr>
                    <a:solidFill>
                      <a:srgbClr val="FF0000"/>
                    </a:solidFill>
                  </a:tcPr>
                </a:tc>
                <a:tc>
                  <a:txBody>
                    <a:bodyPr/>
                    <a:lstStyle/>
                    <a:p>
                      <a:r>
                        <a:rPr lang="es-MX" dirty="0" smtClean="0"/>
                        <a:t>6</a:t>
                      </a:r>
                      <a:endParaRPr lang="es-MX" dirty="0"/>
                    </a:p>
                  </a:txBody>
                  <a:tcPr>
                    <a:solidFill>
                      <a:srgbClr val="FF0000"/>
                    </a:solidFill>
                  </a:tcPr>
                </a:tc>
                <a:tc>
                  <a:txBody>
                    <a:bodyPr/>
                    <a:lstStyle/>
                    <a:p>
                      <a:r>
                        <a:rPr lang="es-MX" dirty="0" smtClean="0"/>
                        <a:t>8</a:t>
                      </a:r>
                      <a:endParaRPr lang="es-MX" dirty="0"/>
                    </a:p>
                  </a:txBody>
                  <a:tcPr>
                    <a:solidFill>
                      <a:srgbClr val="FF0000"/>
                    </a:solidFill>
                  </a:tcPr>
                </a:tc>
                <a:tc>
                  <a:txBody>
                    <a:bodyPr/>
                    <a:lstStyle/>
                    <a:p>
                      <a:r>
                        <a:rPr lang="es-MX" dirty="0" smtClean="0"/>
                        <a:t>13</a:t>
                      </a:r>
                      <a:endParaRPr lang="es-MX" dirty="0"/>
                    </a:p>
                  </a:txBody>
                  <a:tcPr>
                    <a:solidFill>
                      <a:srgbClr val="FFC000"/>
                    </a:solidFill>
                  </a:tcPr>
                </a:tc>
                <a:tc>
                  <a:txBody>
                    <a:bodyPr/>
                    <a:lstStyle/>
                    <a:p>
                      <a:r>
                        <a:rPr lang="es-MX" dirty="0" smtClean="0"/>
                        <a:t>17</a:t>
                      </a:r>
                      <a:endParaRPr lang="es-MX" dirty="0"/>
                    </a:p>
                  </a:txBody>
                  <a:tcPr>
                    <a:solidFill>
                      <a:schemeClr val="accent5">
                        <a:lumMod val="50000"/>
                      </a:schemeClr>
                    </a:solidFill>
                  </a:tcPr>
                </a:tc>
                <a:tc>
                  <a:txBody>
                    <a:bodyPr/>
                    <a:lstStyle/>
                    <a:p>
                      <a:r>
                        <a:rPr lang="es-MX" dirty="0" smtClean="0"/>
                        <a:t>19</a:t>
                      </a:r>
                      <a:endParaRPr lang="es-MX" dirty="0"/>
                    </a:p>
                  </a:txBody>
                  <a:tcPr>
                    <a:solidFill>
                      <a:srgbClr val="FF0000"/>
                    </a:solidFill>
                  </a:tcPr>
                </a:tc>
                <a:tc>
                  <a:txBody>
                    <a:bodyPr/>
                    <a:lstStyle/>
                    <a:p>
                      <a:r>
                        <a:rPr lang="es-MX" dirty="0" smtClean="0"/>
                        <a:t>23</a:t>
                      </a:r>
                      <a:endParaRPr lang="es-MX" dirty="0"/>
                    </a:p>
                  </a:txBody>
                  <a:tcPr>
                    <a:solidFill>
                      <a:srgbClr val="FF0000"/>
                    </a:solidFill>
                  </a:tcPr>
                </a:tc>
                <a:tc>
                  <a:txBody>
                    <a:bodyPr/>
                    <a:lstStyle/>
                    <a:p>
                      <a:r>
                        <a:rPr lang="es-MX" dirty="0" smtClean="0"/>
                        <a:t>25</a:t>
                      </a:r>
                      <a:endParaRPr lang="es-MX" dirty="0"/>
                    </a:p>
                  </a:txBody>
                  <a:tcPr>
                    <a:solidFill>
                      <a:srgbClr val="FF0000"/>
                    </a:solidFill>
                  </a:tcPr>
                </a:tc>
                <a:tc>
                  <a:txBody>
                    <a:bodyPr/>
                    <a:lstStyle/>
                    <a:p>
                      <a:r>
                        <a:rPr lang="es-MX" dirty="0" smtClean="0"/>
                        <a:t>26</a:t>
                      </a:r>
                      <a:endParaRPr lang="es-MX" dirty="0"/>
                    </a:p>
                  </a:txBody>
                  <a:tcPr>
                    <a:solidFill>
                      <a:srgbClr val="FF0000"/>
                    </a:solidFill>
                  </a:tcPr>
                </a:tc>
              </a:tr>
            </a:tbl>
          </a:graphicData>
        </a:graphic>
      </p:graphicFrame>
      <p:graphicFrame>
        <p:nvGraphicFramePr>
          <p:cNvPr id="5" name="4 Tabla"/>
          <p:cNvGraphicFramePr>
            <a:graphicFrameLocks noGrp="1"/>
          </p:cNvGraphicFramePr>
          <p:nvPr>
            <p:extLst>
              <p:ext uri="{D42A27DB-BD31-4B8C-83A1-F6EECF244321}">
                <p14:modId xmlns:p14="http://schemas.microsoft.com/office/powerpoint/2010/main" val="2489140589"/>
              </p:ext>
            </p:extLst>
          </p:nvPr>
        </p:nvGraphicFramePr>
        <p:xfrm>
          <a:off x="870266" y="1052736"/>
          <a:ext cx="6096000" cy="370840"/>
        </p:xfrm>
        <a:graphic>
          <a:graphicData uri="http://schemas.openxmlformats.org/drawingml/2006/table">
            <a:tbl>
              <a:tblPr firstRow="1" bandRow="1">
                <a:tableStyleId>{BDBED569-4797-4DF1-A0F4-6AAB3CD982D8}</a:tableStyleId>
              </a:tblPr>
              <a:tblGrid>
                <a:gridCol w="508000"/>
                <a:gridCol w="508000"/>
                <a:gridCol w="508000"/>
                <a:gridCol w="508000"/>
                <a:gridCol w="508000"/>
                <a:gridCol w="508000"/>
                <a:gridCol w="508000"/>
                <a:gridCol w="508000"/>
                <a:gridCol w="508000"/>
                <a:gridCol w="508000"/>
                <a:gridCol w="508000"/>
                <a:gridCol w="508000"/>
              </a:tblGrid>
              <a:tr h="370840">
                <a:tc>
                  <a:txBody>
                    <a:bodyPr/>
                    <a:lstStyle/>
                    <a:p>
                      <a:pPr algn="ctr"/>
                      <a:r>
                        <a:rPr lang="es-MX" sz="1400" b="0" dirty="0" smtClean="0"/>
                        <a:t>0</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1</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2</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3</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4</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solidFill>
                            <a:schemeClr val="tx1"/>
                          </a:solidFill>
                          <a:effectLst/>
                        </a:rPr>
                        <a:t>5</a:t>
                      </a:r>
                      <a:endParaRPr lang="es-MX" sz="1400" b="0" dirty="0">
                        <a:solidFill>
                          <a:schemeClr val="tx1"/>
                        </a:solidFill>
                        <a:effectLst/>
                      </a:endParaRPr>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6</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7</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8</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9</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10</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11</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r>
            </a:tbl>
          </a:graphicData>
        </a:graphic>
      </p:graphicFrame>
      <p:sp>
        <p:nvSpPr>
          <p:cNvPr id="6" name="5 CuadroTexto"/>
          <p:cNvSpPr txBox="1"/>
          <p:nvPr/>
        </p:nvSpPr>
        <p:spPr>
          <a:xfrm>
            <a:off x="726249" y="2331062"/>
            <a:ext cx="6366031" cy="2031325"/>
          </a:xfrm>
          <a:prstGeom prst="rect">
            <a:avLst/>
          </a:prstGeom>
          <a:noFill/>
        </p:spPr>
        <p:txBody>
          <a:bodyPr wrap="square" rtlCol="0">
            <a:spAutoFit/>
          </a:bodyPr>
          <a:lstStyle/>
          <a:p>
            <a:r>
              <a:rPr lang="es-MX" b="1" dirty="0">
                <a:solidFill>
                  <a:srgbClr val="FF0000"/>
                </a:solidFill>
                <a:latin typeface="Arial Narrow" pitchFamily="34" charset="0"/>
              </a:rPr>
              <a:t>Índice</a:t>
            </a:r>
            <a:r>
              <a:rPr lang="en-US" b="1" dirty="0">
                <a:solidFill>
                  <a:srgbClr val="FF0000"/>
                </a:solidFill>
                <a:latin typeface="Arial Narrow" pitchFamily="34" charset="0"/>
              </a:rPr>
              <a:t> Inferior</a:t>
            </a:r>
            <a:r>
              <a:rPr lang="en-US" b="1" dirty="0" smtClean="0">
                <a:solidFill>
                  <a:srgbClr val="FF0000"/>
                </a:solidFill>
                <a:latin typeface="Arial Narrow" pitchFamily="34" charset="0"/>
              </a:rPr>
              <a:t>: </a:t>
            </a:r>
            <a:r>
              <a:rPr lang="en-US" dirty="0" smtClean="0">
                <a:latin typeface="Arial Narrow" pitchFamily="34" charset="0"/>
              </a:rPr>
              <a:t>6</a:t>
            </a:r>
            <a:endParaRPr lang="en-US" dirty="0">
              <a:latin typeface="Arial Narrow" pitchFamily="34" charset="0"/>
            </a:endParaRPr>
          </a:p>
          <a:p>
            <a:r>
              <a:rPr lang="es-MX" b="1" dirty="0">
                <a:solidFill>
                  <a:srgbClr val="FF0000"/>
                </a:solidFill>
                <a:latin typeface="Arial Narrow" pitchFamily="34" charset="0"/>
              </a:rPr>
              <a:t>Índice</a:t>
            </a:r>
            <a:r>
              <a:rPr lang="en-US" b="1" dirty="0">
                <a:solidFill>
                  <a:srgbClr val="FF0000"/>
                </a:solidFill>
                <a:latin typeface="Arial Narrow" pitchFamily="34" charset="0"/>
              </a:rPr>
              <a:t> Superior: </a:t>
            </a:r>
            <a:r>
              <a:rPr lang="en-US" dirty="0">
                <a:latin typeface="Arial Narrow" pitchFamily="34" charset="0"/>
              </a:rPr>
              <a:t>7</a:t>
            </a:r>
            <a:endParaRPr lang="es-MX" b="1" dirty="0">
              <a:solidFill>
                <a:srgbClr val="FF0000"/>
              </a:solidFill>
              <a:latin typeface="Arial Narrow" pitchFamily="34" charset="0"/>
            </a:endParaRPr>
          </a:p>
          <a:p>
            <a:r>
              <a:rPr lang="es-MX" b="1" dirty="0">
                <a:solidFill>
                  <a:srgbClr val="FF0000"/>
                </a:solidFill>
                <a:latin typeface="Arial Narrow" pitchFamily="34" charset="0"/>
              </a:rPr>
              <a:t>Media</a:t>
            </a:r>
            <a:r>
              <a:rPr lang="en-US" b="1" dirty="0">
                <a:solidFill>
                  <a:srgbClr val="FF0000"/>
                </a:solidFill>
                <a:latin typeface="Arial Narrow" pitchFamily="34" charset="0"/>
              </a:rPr>
              <a:t>: </a:t>
            </a:r>
            <a:r>
              <a:rPr lang="es-MX" dirty="0">
                <a:latin typeface="Arial Narrow" pitchFamily="34" charset="0"/>
              </a:rPr>
              <a:t>(</a:t>
            </a:r>
            <a:r>
              <a:rPr lang="es-MX" dirty="0" smtClean="0">
                <a:latin typeface="Arial Narrow" pitchFamily="34" charset="0"/>
              </a:rPr>
              <a:t>6+7)/</a:t>
            </a:r>
            <a:r>
              <a:rPr lang="es-MX" dirty="0">
                <a:latin typeface="Arial Narrow" pitchFamily="34" charset="0"/>
              </a:rPr>
              <a:t>2= </a:t>
            </a:r>
            <a:r>
              <a:rPr lang="es-MX" dirty="0" smtClean="0">
                <a:latin typeface="Arial Narrow" pitchFamily="34" charset="0"/>
              </a:rPr>
              <a:t>6</a:t>
            </a:r>
            <a:endParaRPr lang="es-MX" dirty="0">
              <a:latin typeface="Arial Narrow" pitchFamily="34" charset="0"/>
            </a:endParaRPr>
          </a:p>
          <a:p>
            <a:r>
              <a:rPr lang="en-US" dirty="0" smtClean="0">
                <a:latin typeface="Arial Narrow" pitchFamily="34" charset="0"/>
              </a:rPr>
              <a:t>17</a:t>
            </a:r>
            <a:r>
              <a:rPr lang="en-US" dirty="0" smtClean="0">
                <a:latin typeface="Arial Narrow" pitchFamily="34" charset="0"/>
              </a:rPr>
              <a:t>&lt;= 13 NO</a:t>
            </a:r>
          </a:p>
          <a:p>
            <a:r>
              <a:rPr lang="en-US" dirty="0" smtClean="0">
                <a:latin typeface="Arial Narrow" pitchFamily="34" charset="0"/>
              </a:rPr>
              <a:t>17&gt;= 13 </a:t>
            </a:r>
            <a:r>
              <a:rPr lang="en-US" b="1" dirty="0">
                <a:effectLst>
                  <a:outerShdw blurRad="38100" dist="38100" dir="2700000" algn="tl">
                    <a:srgbClr val="000000">
                      <a:alpha val="43137"/>
                    </a:srgbClr>
                  </a:outerShdw>
                </a:effectLst>
                <a:latin typeface="Arial Narrow" pitchFamily="34" charset="0"/>
              </a:rPr>
              <a:t>SI </a:t>
            </a:r>
            <a:r>
              <a:rPr lang="en-US" b="1" dirty="0" smtClean="0">
                <a:effectLst>
                  <a:outerShdw blurRad="38100" dist="38100" dir="2700000" algn="tl">
                    <a:srgbClr val="000000">
                      <a:alpha val="43137"/>
                    </a:srgbClr>
                  </a:outerShdw>
                </a:effectLst>
                <a:latin typeface="Arial Narrow" pitchFamily="34" charset="0"/>
              </a:rPr>
              <a:t>       </a:t>
            </a:r>
            <a:r>
              <a:rPr lang="en-US" b="1" dirty="0">
                <a:effectLst>
                  <a:outerShdw blurRad="38100" dist="38100" dir="2700000" algn="tl">
                    <a:srgbClr val="000000">
                      <a:alpha val="43137"/>
                    </a:srgbClr>
                  </a:outerShdw>
                </a:effectLst>
                <a:latin typeface="Arial Narrow" pitchFamily="34" charset="0"/>
              </a:rPr>
              <a:t> </a:t>
            </a:r>
            <a:r>
              <a:rPr lang="en-US" b="1" dirty="0" err="1" smtClean="0">
                <a:effectLst>
                  <a:outerShdw blurRad="38100" dist="38100" dir="2700000" algn="tl">
                    <a:srgbClr val="000000">
                      <a:alpha val="43137"/>
                    </a:srgbClr>
                  </a:outerShdw>
                </a:effectLst>
                <a:latin typeface="Arial Narrow" pitchFamily="34" charset="0"/>
              </a:rPr>
              <a:t>Por</a:t>
            </a:r>
            <a:r>
              <a:rPr lang="en-US" b="1" dirty="0" smtClean="0">
                <a:effectLst>
                  <a:outerShdw blurRad="38100" dist="38100" dir="2700000" algn="tl">
                    <a:srgbClr val="000000">
                      <a:alpha val="43137"/>
                    </a:srgbClr>
                  </a:outerShdw>
                </a:effectLst>
                <a:latin typeface="Arial Narrow" pitchFamily="34" charset="0"/>
              </a:rPr>
              <a:t> </a:t>
            </a:r>
            <a:r>
              <a:rPr lang="en-US" b="1" dirty="0">
                <a:effectLst>
                  <a:outerShdw blurRad="38100" dist="38100" dir="2700000" algn="tl">
                    <a:srgbClr val="000000">
                      <a:alpha val="43137"/>
                    </a:srgbClr>
                  </a:outerShdw>
                </a:effectLst>
                <a:latin typeface="Arial Narrow" pitchFamily="34" charset="0"/>
              </a:rPr>
              <a:t>lo </a:t>
            </a:r>
            <a:r>
              <a:rPr lang="en-US" b="1" dirty="0" err="1">
                <a:effectLst>
                  <a:outerShdw blurRad="38100" dist="38100" dir="2700000" algn="tl">
                    <a:srgbClr val="000000">
                      <a:alpha val="43137"/>
                    </a:srgbClr>
                  </a:outerShdw>
                </a:effectLst>
                <a:latin typeface="Arial Narrow" pitchFamily="34" charset="0"/>
              </a:rPr>
              <a:t>tanto</a:t>
            </a:r>
            <a:r>
              <a:rPr lang="en-US" b="1" dirty="0">
                <a:effectLst>
                  <a:outerShdw blurRad="38100" dist="38100" dir="2700000" algn="tl">
                    <a:srgbClr val="000000">
                      <a:alpha val="43137"/>
                    </a:srgbClr>
                  </a:outerShdw>
                </a:effectLst>
                <a:latin typeface="Arial Narrow" pitchFamily="34" charset="0"/>
              </a:rPr>
              <a:t> la </a:t>
            </a:r>
            <a:r>
              <a:rPr lang="en-US" b="1" dirty="0" err="1">
                <a:effectLst>
                  <a:outerShdw blurRad="38100" dist="38100" dir="2700000" algn="tl">
                    <a:srgbClr val="000000">
                      <a:alpha val="43137"/>
                    </a:srgbClr>
                  </a:outerShdw>
                </a:effectLst>
                <a:latin typeface="Arial Narrow" pitchFamily="34" charset="0"/>
              </a:rPr>
              <a:t>mitad</a:t>
            </a:r>
            <a:r>
              <a:rPr lang="en-US" b="1" dirty="0">
                <a:effectLst>
                  <a:outerShdw blurRad="38100" dist="38100" dir="2700000" algn="tl">
                    <a:srgbClr val="000000">
                      <a:alpha val="43137"/>
                    </a:srgbClr>
                  </a:outerShdw>
                </a:effectLst>
                <a:latin typeface="Arial Narrow" pitchFamily="34" charset="0"/>
              </a:rPr>
              <a:t> </a:t>
            </a:r>
            <a:r>
              <a:rPr lang="en-US" b="1" dirty="0" smtClean="0">
                <a:effectLst>
                  <a:outerShdw blurRad="38100" dist="38100" dir="2700000" algn="tl">
                    <a:srgbClr val="000000">
                      <a:alpha val="43137"/>
                    </a:srgbClr>
                  </a:outerShdw>
                </a:effectLst>
                <a:latin typeface="Arial Narrow" pitchFamily="34" charset="0"/>
              </a:rPr>
              <a:t>(inferior) </a:t>
            </a:r>
            <a:r>
              <a:rPr lang="en-US" b="1" dirty="0">
                <a:effectLst>
                  <a:outerShdw blurRad="38100" dist="38100" dir="2700000" algn="tl">
                    <a:srgbClr val="000000">
                      <a:alpha val="43137"/>
                    </a:srgbClr>
                  </a:outerShdw>
                </a:effectLst>
                <a:latin typeface="Arial Narrow" pitchFamily="34" charset="0"/>
              </a:rPr>
              <a:t>se </a:t>
            </a:r>
            <a:r>
              <a:rPr lang="en-US" b="1" dirty="0" err="1" smtClean="0">
                <a:effectLst>
                  <a:outerShdw blurRad="38100" dist="38100" dir="2700000" algn="tl">
                    <a:srgbClr val="000000">
                      <a:alpha val="43137"/>
                    </a:srgbClr>
                  </a:outerShdw>
                </a:effectLst>
                <a:latin typeface="Arial Narrow" pitchFamily="34" charset="0"/>
              </a:rPr>
              <a:t>elimina</a:t>
            </a:r>
            <a:r>
              <a:rPr lang="en-US" b="1" dirty="0">
                <a:effectLst>
                  <a:outerShdw blurRad="38100" dist="38100" dir="2700000" algn="tl">
                    <a:srgbClr val="000000">
                      <a:alpha val="43137"/>
                    </a:srgbClr>
                  </a:outerShdw>
                </a:effectLst>
                <a:latin typeface="Arial Narrow" pitchFamily="34" charset="0"/>
              </a:rPr>
              <a:t> </a:t>
            </a:r>
            <a:r>
              <a:rPr lang="en-US" b="1" dirty="0" smtClean="0">
                <a:effectLst>
                  <a:outerShdw blurRad="38100" dist="38100" dir="2700000" algn="tl">
                    <a:srgbClr val="000000">
                      <a:alpha val="43137"/>
                    </a:srgbClr>
                  </a:outerShdw>
                </a:effectLst>
                <a:latin typeface="Arial Narrow" pitchFamily="34" charset="0"/>
              </a:rPr>
              <a:t>e </a:t>
            </a:r>
            <a:r>
              <a:rPr lang="en-US" b="1" dirty="0" err="1" smtClean="0">
                <a:effectLst>
                  <a:outerShdw blurRad="38100" dist="38100" dir="2700000" algn="tl">
                    <a:srgbClr val="000000">
                      <a:alpha val="43137"/>
                    </a:srgbClr>
                  </a:outerShdw>
                </a:effectLst>
                <a:latin typeface="Arial Narrow" pitchFamily="34" charset="0"/>
              </a:rPr>
              <a:t>indice</a:t>
            </a:r>
            <a:r>
              <a:rPr lang="en-US" b="1" dirty="0" smtClean="0">
                <a:effectLst>
                  <a:outerShdw blurRad="38100" dist="38100" dir="2700000" algn="tl">
                    <a:srgbClr val="000000">
                      <a:alpha val="43137"/>
                    </a:srgbClr>
                  </a:outerShdw>
                </a:effectLst>
                <a:latin typeface="Arial Narrow" pitchFamily="34" charset="0"/>
              </a:rPr>
              <a:t>    		inferior </a:t>
            </a:r>
            <a:r>
              <a:rPr lang="en-US" b="1" dirty="0" err="1" smtClean="0">
                <a:effectLst>
                  <a:outerShdw blurRad="38100" dist="38100" dir="2700000" algn="tl">
                    <a:srgbClr val="000000">
                      <a:alpha val="43137"/>
                    </a:srgbClr>
                  </a:outerShdw>
                </a:effectLst>
                <a:latin typeface="Arial Narrow" pitchFamily="34" charset="0"/>
              </a:rPr>
              <a:t>toma</a:t>
            </a:r>
            <a:r>
              <a:rPr lang="en-US" b="1" dirty="0" smtClean="0">
                <a:effectLst>
                  <a:outerShdw blurRad="38100" dist="38100" dir="2700000" algn="tl">
                    <a:srgbClr val="000000">
                      <a:alpha val="43137"/>
                    </a:srgbClr>
                  </a:outerShdw>
                </a:effectLst>
                <a:latin typeface="Arial Narrow" pitchFamily="34" charset="0"/>
              </a:rPr>
              <a:t> el valor de la media mas </a:t>
            </a:r>
            <a:r>
              <a:rPr lang="en-US" b="1" dirty="0" err="1" smtClean="0">
                <a:effectLst>
                  <a:outerShdw blurRad="38100" dist="38100" dir="2700000" algn="tl">
                    <a:srgbClr val="000000">
                      <a:alpha val="43137"/>
                    </a:srgbClr>
                  </a:outerShdw>
                </a:effectLst>
                <a:latin typeface="Arial Narrow" pitchFamily="34" charset="0"/>
              </a:rPr>
              <a:t>uno</a:t>
            </a:r>
            <a:r>
              <a:rPr lang="en-US" b="1" dirty="0" smtClean="0">
                <a:effectLst>
                  <a:outerShdw blurRad="38100" dist="38100" dir="2700000" algn="tl">
                    <a:srgbClr val="000000">
                      <a:alpha val="43137"/>
                    </a:srgbClr>
                  </a:outerShdw>
                </a:effectLst>
                <a:latin typeface="Arial Narrow" pitchFamily="34" charset="0"/>
              </a:rPr>
              <a:t>.</a:t>
            </a:r>
            <a:endParaRPr lang="en-US" b="1" dirty="0">
              <a:effectLst>
                <a:outerShdw blurRad="38100" dist="38100" dir="2700000" algn="tl">
                  <a:srgbClr val="000000">
                    <a:alpha val="43137"/>
                  </a:srgbClr>
                </a:outerShdw>
              </a:effectLst>
              <a:latin typeface="Arial Narrow" pitchFamily="34" charset="0"/>
            </a:endParaRPr>
          </a:p>
          <a:p>
            <a:endParaRPr lang="es-MX" dirty="0" smtClean="0">
              <a:latin typeface="Arial Narrow" pitchFamily="34" charset="0"/>
            </a:endParaRPr>
          </a:p>
        </p:txBody>
      </p:sp>
      <p:cxnSp>
        <p:nvCxnSpPr>
          <p:cNvPr id="7" name="6 Conector recto"/>
          <p:cNvCxnSpPr/>
          <p:nvPr/>
        </p:nvCxnSpPr>
        <p:spPr>
          <a:xfrm>
            <a:off x="4422322" y="1230377"/>
            <a:ext cx="0" cy="7920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7 CuadroTexto"/>
          <p:cNvSpPr txBox="1"/>
          <p:nvPr/>
        </p:nvSpPr>
        <p:spPr>
          <a:xfrm>
            <a:off x="3249359" y="1796816"/>
            <a:ext cx="1188132" cy="646331"/>
          </a:xfrm>
          <a:prstGeom prst="rect">
            <a:avLst/>
          </a:prstGeom>
          <a:noFill/>
        </p:spPr>
        <p:txBody>
          <a:bodyPr wrap="square" rtlCol="0">
            <a:spAutoFit/>
          </a:bodyPr>
          <a:lstStyle/>
          <a:p>
            <a:pPr algn="ctr"/>
            <a:endParaRPr lang="en-US" b="1" dirty="0" smtClean="0">
              <a:latin typeface="Arial Narrow" pitchFamily="34" charset="0"/>
            </a:endParaRPr>
          </a:p>
          <a:p>
            <a:pPr algn="ctr"/>
            <a:r>
              <a:rPr lang="en-US" b="1" dirty="0" smtClean="0">
                <a:solidFill>
                  <a:srgbClr val="FF0000"/>
                </a:solidFill>
                <a:latin typeface="Arial Narrow" pitchFamily="34" charset="0"/>
              </a:rPr>
              <a:t>17&lt;= 13 </a:t>
            </a:r>
          </a:p>
        </p:txBody>
      </p:sp>
      <p:sp>
        <p:nvSpPr>
          <p:cNvPr id="9" name="8 CuadroTexto"/>
          <p:cNvSpPr txBox="1"/>
          <p:nvPr/>
        </p:nvSpPr>
        <p:spPr>
          <a:xfrm>
            <a:off x="4448399" y="1798370"/>
            <a:ext cx="1188132" cy="646331"/>
          </a:xfrm>
          <a:prstGeom prst="rect">
            <a:avLst/>
          </a:prstGeom>
          <a:noFill/>
        </p:spPr>
        <p:txBody>
          <a:bodyPr wrap="square" rtlCol="0">
            <a:spAutoFit/>
          </a:bodyPr>
          <a:lstStyle/>
          <a:p>
            <a:pPr algn="ctr"/>
            <a:endParaRPr lang="en-US" b="1" dirty="0" smtClean="0">
              <a:latin typeface="Arial Narrow" pitchFamily="34" charset="0"/>
            </a:endParaRPr>
          </a:p>
          <a:p>
            <a:pPr algn="ctr"/>
            <a:r>
              <a:rPr lang="en-US" b="1" dirty="0" smtClean="0">
                <a:solidFill>
                  <a:srgbClr val="FF0000"/>
                </a:solidFill>
                <a:latin typeface="Arial Narrow" pitchFamily="34" charset="0"/>
              </a:rPr>
              <a:t>17&gt;= 13 </a:t>
            </a:r>
          </a:p>
        </p:txBody>
      </p:sp>
      <p:graphicFrame>
        <p:nvGraphicFramePr>
          <p:cNvPr id="12" name="11 Tabla"/>
          <p:cNvGraphicFramePr>
            <a:graphicFrameLocks noGrp="1"/>
          </p:cNvGraphicFramePr>
          <p:nvPr>
            <p:extLst>
              <p:ext uri="{D42A27DB-BD31-4B8C-83A1-F6EECF244321}">
                <p14:modId xmlns:p14="http://schemas.microsoft.com/office/powerpoint/2010/main" val="2443336892"/>
              </p:ext>
            </p:extLst>
          </p:nvPr>
        </p:nvGraphicFramePr>
        <p:xfrm>
          <a:off x="870266" y="4431392"/>
          <a:ext cx="6096000" cy="365760"/>
        </p:xfrm>
        <a:graphic>
          <a:graphicData uri="http://schemas.openxmlformats.org/drawingml/2006/table">
            <a:tbl>
              <a:tblPr firstRow="1" bandRow="1">
                <a:tableStyleId>{BDBED569-4797-4DF1-A0F4-6AAB3CD982D8}</a:tableStyleId>
              </a:tblPr>
              <a:tblGrid>
                <a:gridCol w="508000"/>
                <a:gridCol w="508000"/>
                <a:gridCol w="508000"/>
                <a:gridCol w="508000"/>
                <a:gridCol w="508000"/>
                <a:gridCol w="508000"/>
                <a:gridCol w="508000"/>
                <a:gridCol w="508000"/>
                <a:gridCol w="508000"/>
                <a:gridCol w="508000"/>
                <a:gridCol w="508000"/>
                <a:gridCol w="508000"/>
              </a:tblGrid>
              <a:tr h="333086">
                <a:tc>
                  <a:txBody>
                    <a:bodyPr/>
                    <a:lstStyle/>
                    <a:p>
                      <a:r>
                        <a:rPr lang="es-MX" dirty="0" smtClean="0"/>
                        <a:t>2</a:t>
                      </a:r>
                      <a:endParaRPr lang="es-MX" dirty="0"/>
                    </a:p>
                  </a:txBody>
                  <a:tcPr>
                    <a:solidFill>
                      <a:srgbClr val="FF0000"/>
                    </a:solidFill>
                  </a:tcPr>
                </a:tc>
                <a:tc>
                  <a:txBody>
                    <a:bodyPr/>
                    <a:lstStyle/>
                    <a:p>
                      <a:r>
                        <a:rPr lang="es-MX" dirty="0" smtClean="0"/>
                        <a:t>3</a:t>
                      </a:r>
                      <a:endParaRPr lang="es-MX" dirty="0"/>
                    </a:p>
                  </a:txBody>
                  <a:tcPr>
                    <a:solidFill>
                      <a:srgbClr val="FF0000"/>
                    </a:solidFill>
                  </a:tcPr>
                </a:tc>
                <a:tc>
                  <a:txBody>
                    <a:bodyPr/>
                    <a:lstStyle/>
                    <a:p>
                      <a:r>
                        <a:rPr lang="es-MX" dirty="0" smtClean="0"/>
                        <a:t>4</a:t>
                      </a:r>
                      <a:endParaRPr lang="es-MX" dirty="0"/>
                    </a:p>
                  </a:txBody>
                  <a:tcPr>
                    <a:solidFill>
                      <a:srgbClr val="FF0000"/>
                    </a:solidFill>
                  </a:tcPr>
                </a:tc>
                <a:tc>
                  <a:txBody>
                    <a:bodyPr/>
                    <a:lstStyle/>
                    <a:p>
                      <a:r>
                        <a:rPr lang="es-MX" dirty="0" smtClean="0"/>
                        <a:t>5</a:t>
                      </a:r>
                      <a:endParaRPr lang="es-MX" dirty="0"/>
                    </a:p>
                  </a:txBody>
                  <a:tcPr>
                    <a:solidFill>
                      <a:srgbClr val="FF0000"/>
                    </a:solidFill>
                  </a:tcPr>
                </a:tc>
                <a:tc>
                  <a:txBody>
                    <a:bodyPr/>
                    <a:lstStyle/>
                    <a:p>
                      <a:r>
                        <a:rPr lang="es-MX" dirty="0" smtClean="0"/>
                        <a:t>6</a:t>
                      </a:r>
                      <a:endParaRPr lang="es-MX" dirty="0"/>
                    </a:p>
                  </a:txBody>
                  <a:tcPr>
                    <a:solidFill>
                      <a:srgbClr val="FF0000"/>
                    </a:solidFill>
                  </a:tcPr>
                </a:tc>
                <a:tc>
                  <a:txBody>
                    <a:bodyPr/>
                    <a:lstStyle/>
                    <a:p>
                      <a:r>
                        <a:rPr lang="es-MX" dirty="0" smtClean="0"/>
                        <a:t>8</a:t>
                      </a:r>
                      <a:endParaRPr lang="es-MX" dirty="0"/>
                    </a:p>
                  </a:txBody>
                  <a:tcPr>
                    <a:solidFill>
                      <a:srgbClr val="FF0000"/>
                    </a:solidFill>
                  </a:tcPr>
                </a:tc>
                <a:tc>
                  <a:txBody>
                    <a:bodyPr/>
                    <a:lstStyle/>
                    <a:p>
                      <a:r>
                        <a:rPr lang="es-MX" dirty="0" smtClean="0"/>
                        <a:t>13</a:t>
                      </a:r>
                      <a:endParaRPr lang="es-MX" dirty="0"/>
                    </a:p>
                  </a:txBody>
                  <a:tcPr>
                    <a:solidFill>
                      <a:srgbClr val="FF0000"/>
                    </a:solidFill>
                  </a:tcPr>
                </a:tc>
                <a:tc>
                  <a:txBody>
                    <a:bodyPr/>
                    <a:lstStyle/>
                    <a:p>
                      <a:r>
                        <a:rPr lang="es-MX" dirty="0" smtClean="0"/>
                        <a:t>17</a:t>
                      </a:r>
                      <a:endParaRPr lang="es-MX" dirty="0"/>
                    </a:p>
                  </a:txBody>
                  <a:tcPr>
                    <a:solidFill>
                      <a:srgbClr val="FFC000"/>
                    </a:solidFill>
                  </a:tcPr>
                </a:tc>
                <a:tc>
                  <a:txBody>
                    <a:bodyPr/>
                    <a:lstStyle/>
                    <a:p>
                      <a:r>
                        <a:rPr lang="es-MX" dirty="0" smtClean="0"/>
                        <a:t>19</a:t>
                      </a:r>
                      <a:endParaRPr lang="es-MX" dirty="0"/>
                    </a:p>
                  </a:txBody>
                  <a:tcPr>
                    <a:solidFill>
                      <a:srgbClr val="FF0000"/>
                    </a:solidFill>
                  </a:tcPr>
                </a:tc>
                <a:tc>
                  <a:txBody>
                    <a:bodyPr/>
                    <a:lstStyle/>
                    <a:p>
                      <a:r>
                        <a:rPr lang="es-MX" dirty="0" smtClean="0"/>
                        <a:t>23</a:t>
                      </a:r>
                      <a:endParaRPr lang="es-MX" dirty="0"/>
                    </a:p>
                  </a:txBody>
                  <a:tcPr>
                    <a:solidFill>
                      <a:srgbClr val="FF0000"/>
                    </a:solidFill>
                  </a:tcPr>
                </a:tc>
                <a:tc>
                  <a:txBody>
                    <a:bodyPr/>
                    <a:lstStyle/>
                    <a:p>
                      <a:r>
                        <a:rPr lang="es-MX" dirty="0" smtClean="0"/>
                        <a:t>25</a:t>
                      </a:r>
                      <a:endParaRPr lang="es-MX" dirty="0"/>
                    </a:p>
                  </a:txBody>
                  <a:tcPr>
                    <a:solidFill>
                      <a:srgbClr val="FF0000"/>
                    </a:solidFill>
                  </a:tcPr>
                </a:tc>
                <a:tc>
                  <a:txBody>
                    <a:bodyPr/>
                    <a:lstStyle/>
                    <a:p>
                      <a:r>
                        <a:rPr lang="es-MX" dirty="0" smtClean="0"/>
                        <a:t>26</a:t>
                      </a:r>
                      <a:endParaRPr lang="es-MX" dirty="0"/>
                    </a:p>
                  </a:txBody>
                  <a:tcPr>
                    <a:solidFill>
                      <a:srgbClr val="FF0000"/>
                    </a:solidFill>
                  </a:tcPr>
                </a:tc>
              </a:tr>
            </a:tbl>
          </a:graphicData>
        </a:graphic>
      </p:graphicFrame>
      <p:graphicFrame>
        <p:nvGraphicFramePr>
          <p:cNvPr id="13" name="12 Tabla"/>
          <p:cNvGraphicFramePr>
            <a:graphicFrameLocks noGrp="1"/>
          </p:cNvGraphicFramePr>
          <p:nvPr>
            <p:extLst>
              <p:ext uri="{D42A27DB-BD31-4B8C-83A1-F6EECF244321}">
                <p14:modId xmlns:p14="http://schemas.microsoft.com/office/powerpoint/2010/main" val="3263047878"/>
              </p:ext>
            </p:extLst>
          </p:nvPr>
        </p:nvGraphicFramePr>
        <p:xfrm>
          <a:off x="870266" y="4104026"/>
          <a:ext cx="6096000" cy="370840"/>
        </p:xfrm>
        <a:graphic>
          <a:graphicData uri="http://schemas.openxmlformats.org/drawingml/2006/table">
            <a:tbl>
              <a:tblPr firstRow="1" bandRow="1">
                <a:tableStyleId>{BDBED569-4797-4DF1-A0F4-6AAB3CD982D8}</a:tableStyleId>
              </a:tblPr>
              <a:tblGrid>
                <a:gridCol w="508000"/>
                <a:gridCol w="508000"/>
                <a:gridCol w="508000"/>
                <a:gridCol w="508000"/>
                <a:gridCol w="508000"/>
                <a:gridCol w="508000"/>
                <a:gridCol w="508000"/>
                <a:gridCol w="508000"/>
                <a:gridCol w="508000"/>
                <a:gridCol w="508000"/>
                <a:gridCol w="508000"/>
                <a:gridCol w="508000"/>
              </a:tblGrid>
              <a:tr h="370840">
                <a:tc>
                  <a:txBody>
                    <a:bodyPr/>
                    <a:lstStyle/>
                    <a:p>
                      <a:pPr algn="ctr"/>
                      <a:r>
                        <a:rPr lang="es-MX" sz="1400" b="0" dirty="0" smtClean="0"/>
                        <a:t>0</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1</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2</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3</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4</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solidFill>
                            <a:schemeClr val="tx1"/>
                          </a:solidFill>
                          <a:effectLst/>
                        </a:rPr>
                        <a:t>5</a:t>
                      </a:r>
                      <a:endParaRPr lang="es-MX" sz="1400" b="0" dirty="0">
                        <a:solidFill>
                          <a:schemeClr val="tx1"/>
                        </a:solidFill>
                        <a:effectLst/>
                      </a:endParaRPr>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6</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7</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8</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9</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10</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es-MX" sz="1400" b="0" dirty="0" smtClean="0"/>
                        <a:t>11</a:t>
                      </a:r>
                      <a:endParaRPr lang="es-MX" sz="1400" b="0" dirty="0"/>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r>
            </a:tbl>
          </a:graphicData>
        </a:graphic>
      </p:graphicFrame>
      <p:sp>
        <p:nvSpPr>
          <p:cNvPr id="14" name="13 CuadroTexto"/>
          <p:cNvSpPr txBox="1"/>
          <p:nvPr/>
        </p:nvSpPr>
        <p:spPr>
          <a:xfrm>
            <a:off x="827584" y="5192032"/>
            <a:ext cx="5789967" cy="1477328"/>
          </a:xfrm>
          <a:prstGeom prst="rect">
            <a:avLst/>
          </a:prstGeom>
          <a:noFill/>
        </p:spPr>
        <p:txBody>
          <a:bodyPr wrap="square" rtlCol="0">
            <a:spAutoFit/>
          </a:bodyPr>
          <a:lstStyle/>
          <a:p>
            <a:r>
              <a:rPr lang="es-MX" b="1" dirty="0">
                <a:solidFill>
                  <a:srgbClr val="FF0000"/>
                </a:solidFill>
                <a:latin typeface="Arial Narrow" pitchFamily="34" charset="0"/>
              </a:rPr>
              <a:t>Índice</a:t>
            </a:r>
            <a:r>
              <a:rPr lang="en-US" b="1" dirty="0">
                <a:solidFill>
                  <a:srgbClr val="FF0000"/>
                </a:solidFill>
                <a:latin typeface="Arial Narrow" pitchFamily="34" charset="0"/>
              </a:rPr>
              <a:t> Inferior: </a:t>
            </a:r>
            <a:r>
              <a:rPr lang="en-US" dirty="0" smtClean="0">
                <a:latin typeface="Arial Narrow" pitchFamily="34" charset="0"/>
              </a:rPr>
              <a:t>7</a:t>
            </a:r>
            <a:endParaRPr lang="en-US" dirty="0">
              <a:latin typeface="Arial Narrow" pitchFamily="34" charset="0"/>
            </a:endParaRPr>
          </a:p>
          <a:p>
            <a:r>
              <a:rPr lang="es-MX" b="1" dirty="0">
                <a:solidFill>
                  <a:srgbClr val="FF0000"/>
                </a:solidFill>
                <a:latin typeface="Arial Narrow" pitchFamily="34" charset="0"/>
              </a:rPr>
              <a:t>Índice</a:t>
            </a:r>
            <a:r>
              <a:rPr lang="en-US" b="1" dirty="0">
                <a:solidFill>
                  <a:srgbClr val="FF0000"/>
                </a:solidFill>
                <a:latin typeface="Arial Narrow" pitchFamily="34" charset="0"/>
              </a:rPr>
              <a:t> Superior: </a:t>
            </a:r>
            <a:r>
              <a:rPr lang="en-US" dirty="0">
                <a:latin typeface="Arial Narrow" pitchFamily="34" charset="0"/>
              </a:rPr>
              <a:t>7</a:t>
            </a:r>
            <a:endParaRPr lang="es-MX" b="1" dirty="0">
              <a:solidFill>
                <a:srgbClr val="FF0000"/>
              </a:solidFill>
              <a:latin typeface="Arial Narrow" pitchFamily="34" charset="0"/>
            </a:endParaRPr>
          </a:p>
          <a:p>
            <a:r>
              <a:rPr lang="es-MX" b="1" dirty="0">
                <a:solidFill>
                  <a:srgbClr val="FF0000"/>
                </a:solidFill>
                <a:latin typeface="Arial Narrow" pitchFamily="34" charset="0"/>
              </a:rPr>
              <a:t>Media</a:t>
            </a:r>
            <a:r>
              <a:rPr lang="en-US" b="1" dirty="0">
                <a:solidFill>
                  <a:srgbClr val="FF0000"/>
                </a:solidFill>
                <a:latin typeface="Arial Narrow" pitchFamily="34" charset="0"/>
              </a:rPr>
              <a:t>:</a:t>
            </a:r>
            <a:r>
              <a:rPr lang="es-MX" dirty="0" smtClean="0">
                <a:latin typeface="Arial Narrow" pitchFamily="34" charset="0"/>
              </a:rPr>
              <a:t>(</a:t>
            </a:r>
            <a:r>
              <a:rPr lang="es-MX" dirty="0" smtClean="0">
                <a:latin typeface="Arial Narrow" pitchFamily="34" charset="0"/>
              </a:rPr>
              <a:t>7+7))/2= 7</a:t>
            </a:r>
          </a:p>
          <a:p>
            <a:r>
              <a:rPr lang="en-US" dirty="0" smtClean="0">
                <a:latin typeface="Arial Narrow" pitchFamily="34" charset="0"/>
              </a:rPr>
              <a:t>17</a:t>
            </a:r>
            <a:r>
              <a:rPr lang="en-US" dirty="0" smtClean="0">
                <a:latin typeface="Arial Narrow" pitchFamily="34" charset="0"/>
              </a:rPr>
              <a:t>&lt;= 17 </a:t>
            </a:r>
            <a:r>
              <a:rPr lang="en-US" b="1" dirty="0" smtClean="0">
                <a:effectLst>
                  <a:outerShdw blurRad="38100" dist="38100" dir="2700000" algn="tl">
                    <a:srgbClr val="000000">
                      <a:alpha val="43137"/>
                    </a:srgbClr>
                  </a:outerShdw>
                </a:effectLst>
                <a:latin typeface="Arial Narrow" pitchFamily="34" charset="0"/>
              </a:rPr>
              <a:t>SI</a:t>
            </a:r>
          </a:p>
          <a:p>
            <a:r>
              <a:rPr lang="en-US" dirty="0" smtClean="0">
                <a:latin typeface="Arial Narrow" pitchFamily="34" charset="0"/>
              </a:rPr>
              <a:t>17&gt;= 17 </a:t>
            </a:r>
            <a:r>
              <a:rPr lang="en-US" b="1" dirty="0" smtClean="0">
                <a:effectLst>
                  <a:outerShdw blurRad="38100" dist="38100" dir="2700000" algn="tl">
                    <a:srgbClr val="000000">
                      <a:alpha val="43137"/>
                    </a:srgbClr>
                  </a:outerShdw>
                </a:effectLst>
                <a:latin typeface="Arial Narrow" pitchFamily="34" charset="0"/>
              </a:rPr>
              <a:t>SI</a:t>
            </a:r>
            <a:endParaRPr lang="es-MX" b="1" dirty="0" smtClean="0">
              <a:effectLst>
                <a:outerShdw blurRad="38100" dist="38100" dir="2700000" algn="tl">
                  <a:srgbClr val="000000">
                    <a:alpha val="43137"/>
                  </a:srgbClr>
                </a:outerShdw>
              </a:effectLst>
              <a:latin typeface="Arial Narrow" pitchFamily="34" charset="0"/>
            </a:endParaRPr>
          </a:p>
        </p:txBody>
      </p:sp>
      <p:cxnSp>
        <p:nvCxnSpPr>
          <p:cNvPr id="15" name="14 Conector recto"/>
          <p:cNvCxnSpPr/>
          <p:nvPr/>
        </p:nvCxnSpPr>
        <p:spPr>
          <a:xfrm>
            <a:off x="4932040" y="4281667"/>
            <a:ext cx="0" cy="7920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15 CuadroTexto"/>
          <p:cNvSpPr txBox="1"/>
          <p:nvPr/>
        </p:nvSpPr>
        <p:spPr>
          <a:xfrm>
            <a:off x="3854333" y="4854502"/>
            <a:ext cx="1188132" cy="646331"/>
          </a:xfrm>
          <a:prstGeom prst="rect">
            <a:avLst/>
          </a:prstGeom>
          <a:noFill/>
        </p:spPr>
        <p:txBody>
          <a:bodyPr wrap="square" rtlCol="0">
            <a:spAutoFit/>
          </a:bodyPr>
          <a:lstStyle/>
          <a:p>
            <a:pPr algn="ctr"/>
            <a:endParaRPr lang="en-US" b="1" dirty="0" smtClean="0">
              <a:latin typeface="Arial Narrow" pitchFamily="34" charset="0"/>
            </a:endParaRPr>
          </a:p>
          <a:p>
            <a:pPr algn="ctr"/>
            <a:r>
              <a:rPr lang="en-US" b="1" dirty="0" smtClean="0">
                <a:solidFill>
                  <a:srgbClr val="FF0000"/>
                </a:solidFill>
                <a:latin typeface="Arial Narrow" pitchFamily="34" charset="0"/>
              </a:rPr>
              <a:t>17&lt;= 13 </a:t>
            </a:r>
          </a:p>
        </p:txBody>
      </p:sp>
      <p:sp>
        <p:nvSpPr>
          <p:cNvPr id="17" name="16 CuadroTexto"/>
          <p:cNvSpPr txBox="1"/>
          <p:nvPr/>
        </p:nvSpPr>
        <p:spPr>
          <a:xfrm>
            <a:off x="5102602" y="4846384"/>
            <a:ext cx="1188132" cy="646331"/>
          </a:xfrm>
          <a:prstGeom prst="rect">
            <a:avLst/>
          </a:prstGeom>
          <a:noFill/>
        </p:spPr>
        <p:txBody>
          <a:bodyPr wrap="square" rtlCol="0">
            <a:spAutoFit/>
          </a:bodyPr>
          <a:lstStyle/>
          <a:p>
            <a:pPr algn="ctr"/>
            <a:endParaRPr lang="en-US" b="1" dirty="0" smtClean="0">
              <a:latin typeface="Arial Narrow" pitchFamily="34" charset="0"/>
            </a:endParaRPr>
          </a:p>
          <a:p>
            <a:pPr algn="ctr"/>
            <a:r>
              <a:rPr lang="en-US" b="1" dirty="0" smtClean="0">
                <a:solidFill>
                  <a:srgbClr val="FF0000"/>
                </a:solidFill>
                <a:latin typeface="Arial Narrow" pitchFamily="34" charset="0"/>
              </a:rPr>
              <a:t>17&gt;= 13 </a:t>
            </a:r>
          </a:p>
        </p:txBody>
      </p:sp>
      <p:sp>
        <p:nvSpPr>
          <p:cNvPr id="20" name="1 Título"/>
          <p:cNvSpPr>
            <a:spLocks noGrp="1"/>
          </p:cNvSpPr>
          <p:nvPr>
            <p:ph type="title"/>
          </p:nvPr>
        </p:nvSpPr>
        <p:spPr>
          <a:xfrm>
            <a:off x="939544" y="260648"/>
            <a:ext cx="4073911" cy="792088"/>
          </a:xfrm>
        </p:spPr>
        <p:txBody>
          <a:bodyPr>
            <a:normAutofit/>
          </a:bodyPr>
          <a:lstStyle/>
          <a:p>
            <a:pPr algn="l"/>
            <a:r>
              <a:rPr lang="es-MX" sz="2000" b="1" dirty="0" smtClean="0">
                <a:solidFill>
                  <a:schemeClr val="bg1"/>
                </a:solidFill>
                <a:effectLst>
                  <a:outerShdw blurRad="38100" dist="38100" dir="2700000" algn="tl">
                    <a:srgbClr val="000000">
                      <a:alpha val="43137"/>
                    </a:srgbClr>
                  </a:outerShdw>
                </a:effectLst>
                <a:latin typeface="Agency FB" pitchFamily="34" charset="0"/>
              </a:rPr>
              <a:t>BÚSQUEDA BINARIA</a:t>
            </a:r>
            <a:br>
              <a:rPr lang="es-MX" sz="2000" b="1" dirty="0" smtClean="0">
                <a:solidFill>
                  <a:schemeClr val="bg1"/>
                </a:solidFill>
                <a:effectLst>
                  <a:outerShdw blurRad="38100" dist="38100" dir="2700000" algn="tl">
                    <a:srgbClr val="000000">
                      <a:alpha val="43137"/>
                    </a:srgbClr>
                  </a:outerShdw>
                </a:effectLst>
                <a:latin typeface="Agency FB" pitchFamily="34" charset="0"/>
              </a:rPr>
            </a:br>
            <a:r>
              <a:rPr lang="es-MX" sz="2000" b="1" dirty="0" smtClean="0">
                <a:solidFill>
                  <a:schemeClr val="bg1"/>
                </a:solidFill>
                <a:effectLst>
                  <a:outerShdw blurRad="38100" dist="38100" dir="2700000" algn="tl">
                    <a:srgbClr val="000000">
                      <a:alpha val="43137"/>
                    </a:srgbClr>
                  </a:outerShdw>
                </a:effectLst>
                <a:latin typeface="Agency FB" pitchFamily="34" charset="0"/>
              </a:rPr>
              <a:t>FUNCIONAMIENTO </a:t>
            </a:r>
            <a:endParaRPr lang="es-MX" sz="2000" b="1" dirty="0">
              <a:solidFill>
                <a:schemeClr val="bg1"/>
              </a:solidFill>
              <a:effectLst>
                <a:outerShdw blurRad="38100" dist="38100" dir="2700000" algn="tl">
                  <a:srgbClr val="000000">
                    <a:alpha val="43137"/>
                  </a:srgbClr>
                </a:outerShdw>
              </a:effectLst>
              <a:latin typeface="Agency FB" pitchFamily="34" charset="0"/>
            </a:endParaRPr>
          </a:p>
        </p:txBody>
      </p:sp>
      <p:sp>
        <p:nvSpPr>
          <p:cNvPr id="18" name="17 CuadroTexto"/>
          <p:cNvSpPr txBox="1"/>
          <p:nvPr/>
        </p:nvSpPr>
        <p:spPr>
          <a:xfrm>
            <a:off x="3913683" y="1798370"/>
            <a:ext cx="370285" cy="369332"/>
          </a:xfrm>
          <a:prstGeom prst="rect">
            <a:avLst/>
          </a:prstGeom>
          <a:noFill/>
        </p:spPr>
        <p:txBody>
          <a:bodyPr wrap="square" rtlCol="0">
            <a:spAutoFit/>
          </a:bodyPr>
          <a:lstStyle/>
          <a:p>
            <a:r>
              <a:rPr lang="es-MX" dirty="0" smtClean="0"/>
              <a:t>I</a:t>
            </a:r>
            <a:endParaRPr lang="es-MX" dirty="0"/>
          </a:p>
        </p:txBody>
      </p:sp>
      <p:sp>
        <p:nvSpPr>
          <p:cNvPr id="21" name="20 CuadroTexto"/>
          <p:cNvSpPr txBox="1"/>
          <p:nvPr/>
        </p:nvSpPr>
        <p:spPr>
          <a:xfrm>
            <a:off x="4078114" y="1798370"/>
            <a:ext cx="370285" cy="369332"/>
          </a:xfrm>
          <a:prstGeom prst="rect">
            <a:avLst/>
          </a:prstGeom>
          <a:noFill/>
        </p:spPr>
        <p:txBody>
          <a:bodyPr wrap="square" rtlCol="0">
            <a:spAutoFit/>
          </a:bodyPr>
          <a:lstStyle/>
          <a:p>
            <a:r>
              <a:rPr lang="es-MX" dirty="0" smtClean="0"/>
              <a:t>M</a:t>
            </a:r>
            <a:endParaRPr lang="es-MX" dirty="0"/>
          </a:p>
        </p:txBody>
      </p:sp>
      <p:sp>
        <p:nvSpPr>
          <p:cNvPr id="22" name="21 CuadroTexto"/>
          <p:cNvSpPr txBox="1"/>
          <p:nvPr/>
        </p:nvSpPr>
        <p:spPr>
          <a:xfrm>
            <a:off x="4492813" y="1796816"/>
            <a:ext cx="370285" cy="369332"/>
          </a:xfrm>
          <a:prstGeom prst="rect">
            <a:avLst/>
          </a:prstGeom>
          <a:noFill/>
        </p:spPr>
        <p:txBody>
          <a:bodyPr wrap="square" rtlCol="0">
            <a:spAutoFit/>
          </a:bodyPr>
          <a:lstStyle/>
          <a:p>
            <a:r>
              <a:rPr lang="es-MX" dirty="0"/>
              <a:t>S</a:t>
            </a:r>
          </a:p>
        </p:txBody>
      </p:sp>
      <p:sp>
        <p:nvSpPr>
          <p:cNvPr id="23" name="22 CuadroTexto"/>
          <p:cNvSpPr txBox="1"/>
          <p:nvPr/>
        </p:nvSpPr>
        <p:spPr>
          <a:xfrm>
            <a:off x="4499992" y="4787860"/>
            <a:ext cx="370285" cy="369332"/>
          </a:xfrm>
          <a:prstGeom prst="rect">
            <a:avLst/>
          </a:prstGeom>
          <a:noFill/>
        </p:spPr>
        <p:txBody>
          <a:bodyPr wrap="square" rtlCol="0">
            <a:spAutoFit/>
          </a:bodyPr>
          <a:lstStyle/>
          <a:p>
            <a:r>
              <a:rPr lang="es-MX" dirty="0" smtClean="0"/>
              <a:t>M</a:t>
            </a:r>
            <a:endParaRPr lang="es-MX" dirty="0"/>
          </a:p>
        </p:txBody>
      </p:sp>
      <p:sp>
        <p:nvSpPr>
          <p:cNvPr id="24" name="23 CuadroTexto"/>
          <p:cNvSpPr txBox="1"/>
          <p:nvPr/>
        </p:nvSpPr>
        <p:spPr>
          <a:xfrm>
            <a:off x="4355976" y="4797152"/>
            <a:ext cx="370285" cy="369332"/>
          </a:xfrm>
          <a:prstGeom prst="rect">
            <a:avLst/>
          </a:prstGeom>
          <a:noFill/>
        </p:spPr>
        <p:txBody>
          <a:bodyPr wrap="square" rtlCol="0">
            <a:spAutoFit/>
          </a:bodyPr>
          <a:lstStyle/>
          <a:p>
            <a:r>
              <a:rPr lang="es-MX" dirty="0" smtClean="0"/>
              <a:t>I</a:t>
            </a:r>
            <a:endParaRPr lang="es-MX" dirty="0"/>
          </a:p>
        </p:txBody>
      </p:sp>
      <p:sp>
        <p:nvSpPr>
          <p:cNvPr id="25" name="24 CuadroTexto"/>
          <p:cNvSpPr txBox="1"/>
          <p:nvPr/>
        </p:nvSpPr>
        <p:spPr>
          <a:xfrm>
            <a:off x="4716016" y="4787860"/>
            <a:ext cx="370285" cy="369332"/>
          </a:xfrm>
          <a:prstGeom prst="rect">
            <a:avLst/>
          </a:prstGeom>
          <a:noFill/>
        </p:spPr>
        <p:txBody>
          <a:bodyPr wrap="square" rtlCol="0">
            <a:spAutoFit/>
          </a:bodyPr>
          <a:lstStyle/>
          <a:p>
            <a:r>
              <a:rPr lang="es-MX" dirty="0"/>
              <a:t>S</a:t>
            </a:r>
          </a:p>
        </p:txBody>
      </p:sp>
    </p:spTree>
    <p:extLst>
      <p:ext uri="{BB962C8B-B14F-4D97-AF65-F5344CB8AC3E}">
        <p14:creationId xmlns:p14="http://schemas.microsoft.com/office/powerpoint/2010/main" val="410060363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45"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2000"/>
                                        <p:tgtEl>
                                          <p:spTgt spid="12"/>
                                        </p:tgtEl>
                                      </p:cBhvr>
                                    </p:animEffect>
                                    <p:anim calcmode="lin" valueType="num">
                                      <p:cBhvr>
                                        <p:cTn id="12" dur="2000" fill="hold"/>
                                        <p:tgtEl>
                                          <p:spTgt spid="12"/>
                                        </p:tgtEl>
                                        <p:attrNameLst>
                                          <p:attrName>ppt_w</p:attrName>
                                        </p:attrNameLst>
                                      </p:cBhvr>
                                      <p:tavLst>
                                        <p:tav tm="0" fmla="#ppt_w*sin(2.5*pi*$)">
                                          <p:val>
                                            <p:fltVal val="0"/>
                                          </p:val>
                                        </p:tav>
                                        <p:tav tm="100000">
                                          <p:val>
                                            <p:fltVal val="1"/>
                                          </p:val>
                                        </p:tav>
                                      </p:tavLst>
                                    </p:anim>
                                    <p:anim calcmode="lin" valueType="num">
                                      <p:cBhvr>
                                        <p:cTn id="13" dur="2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2857" cy="6857143"/>
          </a:xfrm>
          <a:prstGeom prst="rect">
            <a:avLst/>
          </a:prstGeom>
        </p:spPr>
      </p:pic>
      <p:sp>
        <p:nvSpPr>
          <p:cNvPr id="2" name="1 Título"/>
          <p:cNvSpPr>
            <a:spLocks noGrp="1"/>
          </p:cNvSpPr>
          <p:nvPr>
            <p:ph type="title"/>
          </p:nvPr>
        </p:nvSpPr>
        <p:spPr>
          <a:xfrm>
            <a:off x="611560" y="1124744"/>
            <a:ext cx="4073911" cy="792088"/>
          </a:xfrm>
        </p:spPr>
        <p:txBody>
          <a:bodyPr>
            <a:normAutofit/>
          </a:bodyPr>
          <a:lstStyle/>
          <a:p>
            <a:pPr algn="l"/>
            <a:r>
              <a:rPr lang="es-MX" sz="3600" b="1" dirty="0" smtClean="0">
                <a:effectLst>
                  <a:outerShdw blurRad="38100" dist="38100" dir="2700000" algn="tl">
                    <a:srgbClr val="000000">
                      <a:alpha val="43137"/>
                    </a:srgbClr>
                  </a:outerShdw>
                </a:effectLst>
                <a:latin typeface="Agency FB" pitchFamily="34" charset="0"/>
              </a:rPr>
              <a:t>BÚSQUEDA BINARIA </a:t>
            </a:r>
            <a:endParaRPr lang="es-MX" sz="3600" b="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611560" y="1844824"/>
            <a:ext cx="7344816" cy="4065315"/>
          </a:xfrm>
        </p:spPr>
        <p:txBody>
          <a:bodyPr>
            <a:normAutofit/>
          </a:bodyPr>
          <a:lstStyle/>
          <a:p>
            <a:pPr marL="0" indent="0">
              <a:buNone/>
            </a:pPr>
            <a:r>
              <a:rPr lang="es-MX" b="1" dirty="0" smtClean="0">
                <a:solidFill>
                  <a:schemeClr val="tx2">
                    <a:lumMod val="75000"/>
                  </a:schemeClr>
                </a:solidFill>
                <a:latin typeface="Agency FB" pitchFamily="34" charset="0"/>
              </a:rPr>
              <a:t>ALGORITMO</a:t>
            </a:r>
            <a:endParaRPr lang="es-MX" sz="2200" dirty="0">
              <a:latin typeface="Arial Narrow" pitchFamily="34" charset="0"/>
            </a:endParaRPr>
          </a:p>
          <a:p>
            <a:pPr algn="just"/>
            <a:endParaRPr lang="es-MX" sz="2200" dirty="0">
              <a:latin typeface="Arial Narrow" pitchFamily="34" charset="0"/>
            </a:endParaRPr>
          </a:p>
        </p:txBody>
      </p:sp>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7533" t="18466" r="38713" b="15246"/>
          <a:stretch/>
        </p:blipFill>
        <p:spPr bwMode="auto">
          <a:xfrm>
            <a:off x="2555776" y="1820269"/>
            <a:ext cx="4896544" cy="48490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3779248"/>
      </p:ext>
    </p:extLst>
  </p:cSld>
  <p:clrMapOvr>
    <a:masterClrMapping/>
  </p:clrMapOvr>
  <p:transition spd="slow">
    <p:wheel spokes="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2857" cy="6857143"/>
          </a:xfrm>
          <a:prstGeom prst="rect">
            <a:avLst/>
          </a:prstGeom>
        </p:spPr>
      </p:pic>
      <p:sp>
        <p:nvSpPr>
          <p:cNvPr id="2" name="1 Título"/>
          <p:cNvSpPr>
            <a:spLocks noGrp="1"/>
          </p:cNvSpPr>
          <p:nvPr>
            <p:ph type="title"/>
          </p:nvPr>
        </p:nvSpPr>
        <p:spPr>
          <a:xfrm>
            <a:off x="611560" y="1124744"/>
            <a:ext cx="4073911" cy="792088"/>
          </a:xfrm>
        </p:spPr>
        <p:txBody>
          <a:bodyPr>
            <a:normAutofit/>
          </a:bodyPr>
          <a:lstStyle/>
          <a:p>
            <a:pPr algn="l"/>
            <a:r>
              <a:rPr lang="es-MX" sz="3600" b="1" dirty="0" smtClean="0">
                <a:effectLst>
                  <a:outerShdw blurRad="38100" dist="38100" dir="2700000" algn="tl">
                    <a:srgbClr val="000000">
                      <a:alpha val="43137"/>
                    </a:srgbClr>
                  </a:outerShdw>
                </a:effectLst>
                <a:latin typeface="Agency FB" pitchFamily="34" charset="0"/>
              </a:rPr>
              <a:t>BÚSQUEDA BINARIA </a:t>
            </a:r>
            <a:endParaRPr lang="es-MX" sz="3600" b="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611560" y="1844824"/>
            <a:ext cx="7344816" cy="4065315"/>
          </a:xfrm>
        </p:spPr>
        <p:txBody>
          <a:bodyPr>
            <a:normAutofit lnSpcReduction="10000"/>
          </a:bodyPr>
          <a:lstStyle/>
          <a:p>
            <a:pPr marL="0" indent="0">
              <a:buNone/>
            </a:pPr>
            <a:r>
              <a:rPr lang="en-US" b="1" dirty="0" smtClean="0">
                <a:solidFill>
                  <a:schemeClr val="tx2">
                    <a:lumMod val="75000"/>
                  </a:schemeClr>
                </a:solidFill>
                <a:latin typeface="Agency FB" pitchFamily="34" charset="0"/>
              </a:rPr>
              <a:t>VENTAJAS Y DESVENTAJAS</a:t>
            </a:r>
          </a:p>
          <a:p>
            <a:pPr marL="0" indent="0">
              <a:buNone/>
            </a:pPr>
            <a:r>
              <a:rPr lang="en-US" sz="2400" b="1" dirty="0" smtClean="0">
                <a:solidFill>
                  <a:schemeClr val="tx2">
                    <a:lumMod val="75000"/>
                  </a:schemeClr>
                </a:solidFill>
                <a:latin typeface="Agency FB" pitchFamily="34" charset="0"/>
              </a:rPr>
              <a:t>VENTAJAS:</a:t>
            </a:r>
          </a:p>
          <a:p>
            <a:pPr algn="just"/>
            <a:r>
              <a:rPr lang="es-MX" sz="2200" dirty="0">
                <a:latin typeface="Arial Narrow" pitchFamily="34" charset="0"/>
              </a:rPr>
              <a:t>La búsqueda binaria proporciona un medio para reducir el tiempo requerido para buscar en una </a:t>
            </a:r>
            <a:r>
              <a:rPr lang="es-MX" sz="2200" dirty="0" smtClean="0">
                <a:latin typeface="Arial Narrow" pitchFamily="34" charset="0"/>
              </a:rPr>
              <a:t>lista.</a:t>
            </a:r>
            <a:endParaRPr lang="es-MX" sz="2200" dirty="0">
              <a:latin typeface="Arial Narrow" pitchFamily="34" charset="0"/>
            </a:endParaRPr>
          </a:p>
          <a:p>
            <a:pPr algn="just"/>
            <a:r>
              <a:rPr lang="es-MX" sz="2200" dirty="0" smtClean="0">
                <a:latin typeface="Arial Narrow" pitchFamily="34" charset="0"/>
              </a:rPr>
              <a:t>Es </a:t>
            </a:r>
            <a:r>
              <a:rPr lang="es-MX" sz="2200" dirty="0">
                <a:latin typeface="Arial Narrow" pitchFamily="34" charset="0"/>
              </a:rPr>
              <a:t>mas rápido por su recursividad, su mayor ventaja es con los archivos extensos.</a:t>
            </a:r>
          </a:p>
          <a:p>
            <a:pPr algn="just"/>
            <a:r>
              <a:rPr lang="es-MX" sz="2200" dirty="0" smtClean="0">
                <a:latin typeface="Arial Narrow" pitchFamily="34" charset="0"/>
              </a:rPr>
              <a:t>El </a:t>
            </a:r>
            <a:r>
              <a:rPr lang="es-MX" sz="2200" dirty="0">
                <a:latin typeface="Arial Narrow" pitchFamily="34" charset="0"/>
              </a:rPr>
              <a:t>código del procedimiento de esta búsqueda es corto en comparación con las demás técnicas de </a:t>
            </a:r>
            <a:r>
              <a:rPr lang="es-MX" sz="2200" dirty="0" smtClean="0">
                <a:latin typeface="Arial Narrow" pitchFamily="34" charset="0"/>
              </a:rPr>
              <a:t>búsqueda.</a:t>
            </a:r>
          </a:p>
          <a:p>
            <a:pPr marL="0" indent="0" algn="just">
              <a:buNone/>
            </a:pPr>
            <a:r>
              <a:rPr lang="en-US" sz="2400" b="1" dirty="0" smtClean="0">
                <a:solidFill>
                  <a:schemeClr val="tx2">
                    <a:lumMod val="75000"/>
                  </a:schemeClr>
                </a:solidFill>
                <a:latin typeface="Agency FB" pitchFamily="34" charset="0"/>
              </a:rPr>
              <a:t>DESVENTAJAS:</a:t>
            </a:r>
          </a:p>
          <a:p>
            <a:pPr algn="just"/>
            <a:r>
              <a:rPr lang="es-MX" sz="2200" dirty="0">
                <a:latin typeface="Arial Narrow" pitchFamily="34" charset="0"/>
              </a:rPr>
              <a:t>El arreglo debe estar necesariamente ordenado de manera ascendente.</a:t>
            </a:r>
            <a:endParaRPr lang="en-US" sz="2200" b="1" dirty="0">
              <a:solidFill>
                <a:schemeClr val="tx2">
                  <a:lumMod val="75000"/>
                </a:schemeClr>
              </a:solidFill>
              <a:latin typeface="Arial Narrow" pitchFamily="34" charset="0"/>
            </a:endParaRPr>
          </a:p>
          <a:p>
            <a:pPr marL="0" indent="0" algn="just">
              <a:buNone/>
            </a:pPr>
            <a:endParaRPr lang="es-MX" sz="2200" dirty="0">
              <a:latin typeface="Arial Narrow" pitchFamily="34" charset="0"/>
            </a:endParaRPr>
          </a:p>
          <a:p>
            <a:pPr algn="just"/>
            <a:endParaRPr lang="es-MX" sz="2200" dirty="0">
              <a:latin typeface="Arial Narrow" pitchFamily="34" charset="0"/>
            </a:endParaRPr>
          </a:p>
        </p:txBody>
      </p:sp>
      <p:pic>
        <p:nvPicPr>
          <p:cNvPr id="7170" name="Picture 2" descr="Resultado de imagen para vENTAJAS DESVENTAJAS GIF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4922" y="404664"/>
            <a:ext cx="2369406" cy="2261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06673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path" presetSubtype="0" accel="50000" decel="50000" fill="hold" nodeType="withEffect">
                                  <p:stCondLst>
                                    <p:cond delay="0"/>
                                  </p:stCondLst>
                                  <p:childTnLst>
                                    <p:animMotion origin="layout" path="M -2.22222E-6 4.10405E-6 C 0.13004 0.11213 0.18056 0.29433 0.13906 0.4615 C -0.02708 0.45179 -0.16805 0.33502 -0.22569 0.17641 C -0.08507 0.07722 0.09202 0.083 0.2257 0.17641 C 0.16597 0.34497 0.01962 0.45179 -0.13923 0.4615 C -0.18246 0.28647 -0.12291 0.10797 -2.22222E-6 4.10405E-6 Z " pathEditMode="relative" rAng="0" ptsTypes="ffffff">
                                      <p:cBhvr>
                                        <p:cTn id="6" dur="2000" fill="hold"/>
                                        <p:tgtEl>
                                          <p:spTgt spid="7170"/>
                                        </p:tgtEl>
                                        <p:attrNameLst>
                                          <p:attrName>ppt_x</p:attrName>
                                          <p:attrName>ppt_y</p:attrName>
                                        </p:attrNameLst>
                                      </p:cBhvr>
                                      <p:rCtr x="0" y="230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87" y="0"/>
            <a:ext cx="9142857" cy="6857143"/>
          </a:xfrm>
          <a:prstGeom prst="rect">
            <a:avLst/>
          </a:prstGeom>
        </p:spPr>
      </p:pic>
      <p:sp>
        <p:nvSpPr>
          <p:cNvPr id="2" name="1 Título"/>
          <p:cNvSpPr>
            <a:spLocks noGrp="1"/>
          </p:cNvSpPr>
          <p:nvPr>
            <p:ph type="title"/>
          </p:nvPr>
        </p:nvSpPr>
        <p:spPr>
          <a:xfrm>
            <a:off x="611560" y="1124744"/>
            <a:ext cx="4073911" cy="792088"/>
          </a:xfrm>
        </p:spPr>
        <p:txBody>
          <a:bodyPr>
            <a:normAutofit/>
          </a:bodyPr>
          <a:lstStyle/>
          <a:p>
            <a:pPr algn="l"/>
            <a:r>
              <a:rPr lang="es-MX" sz="3600" b="1" dirty="0" smtClean="0">
                <a:effectLst>
                  <a:outerShdw blurRad="38100" dist="38100" dir="2700000" algn="tl">
                    <a:srgbClr val="000000">
                      <a:alpha val="43137"/>
                    </a:srgbClr>
                  </a:outerShdw>
                </a:effectLst>
                <a:latin typeface="Agency FB" pitchFamily="34" charset="0"/>
              </a:rPr>
              <a:t>BÚSQUEDA BINARIA </a:t>
            </a:r>
            <a:endParaRPr lang="es-MX" sz="3600" b="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611560" y="1844824"/>
            <a:ext cx="7344816" cy="4065315"/>
          </a:xfrm>
        </p:spPr>
        <p:txBody>
          <a:bodyPr>
            <a:normAutofit/>
          </a:bodyPr>
          <a:lstStyle/>
          <a:p>
            <a:pPr marL="0" indent="0">
              <a:buNone/>
            </a:pPr>
            <a:r>
              <a:rPr lang="en-US" b="1" dirty="0" smtClean="0">
                <a:solidFill>
                  <a:schemeClr val="tx2">
                    <a:lumMod val="75000"/>
                  </a:schemeClr>
                </a:solidFill>
                <a:latin typeface="Agency FB" pitchFamily="34" charset="0"/>
              </a:rPr>
              <a:t>CONCLUSION</a:t>
            </a:r>
          </a:p>
          <a:p>
            <a:pPr marL="0" indent="0" algn="just">
              <a:buNone/>
            </a:pPr>
            <a:r>
              <a:rPr lang="es-MX" sz="2200" dirty="0">
                <a:latin typeface="Arial Narrow" pitchFamily="34" charset="0"/>
              </a:rPr>
              <a:t>E</a:t>
            </a:r>
            <a:r>
              <a:rPr lang="es-MX" sz="2200" dirty="0" smtClean="0">
                <a:latin typeface="Arial Narrow" pitchFamily="34" charset="0"/>
              </a:rPr>
              <a:t>l método de búsqueda binaria es mas rápido y hace menos comparaciones que el método de búsqueda secuencial.</a:t>
            </a:r>
          </a:p>
          <a:p>
            <a:pPr marL="0" indent="0" algn="just">
              <a:buNone/>
            </a:pPr>
            <a:r>
              <a:rPr lang="es-MX" sz="2200" dirty="0" smtClean="0">
                <a:latin typeface="Arial Narrow" pitchFamily="34" charset="0"/>
              </a:rPr>
              <a:t>Funciona para arreglos pequeños como para arreglo de gran tamaño pero solo si este primeramente se encuentra ordenado</a:t>
            </a:r>
            <a:r>
              <a:rPr lang="es-MX" sz="2200" dirty="0">
                <a:latin typeface="Arial Narrow" pitchFamily="34" charset="0"/>
              </a:rPr>
              <a:t> </a:t>
            </a:r>
            <a:r>
              <a:rPr lang="es-MX" sz="2200" dirty="0" smtClean="0">
                <a:latin typeface="Arial Narrow" pitchFamily="34" charset="0"/>
              </a:rPr>
              <a:t>de manera ascendente, de no ser así se recomienda antes usar algún método de ordenamiento.</a:t>
            </a:r>
          </a:p>
          <a:p>
            <a:pPr marL="0" indent="0" algn="just">
              <a:buNone/>
            </a:pPr>
            <a:endParaRPr lang="es-MX" sz="2200" dirty="0" smtClean="0">
              <a:latin typeface="Arial Narrow" pitchFamily="34" charset="0"/>
            </a:endParaRPr>
          </a:p>
        </p:txBody>
      </p:sp>
      <p:pic>
        <p:nvPicPr>
          <p:cNvPr id="5" name="Picture 2" descr="Resultado de imagen para Busqueda binaria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4212020"/>
            <a:ext cx="2736304" cy="2420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46635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1 Título"/>
          <p:cNvSpPr>
            <a:spLocks noGrp="1"/>
          </p:cNvSpPr>
          <p:nvPr>
            <p:ph type="title"/>
          </p:nvPr>
        </p:nvSpPr>
        <p:spPr>
          <a:xfrm>
            <a:off x="611560" y="1124744"/>
            <a:ext cx="4073911" cy="792088"/>
          </a:xfrm>
        </p:spPr>
        <p:txBody>
          <a:bodyPr>
            <a:normAutofit/>
          </a:bodyPr>
          <a:lstStyle/>
          <a:p>
            <a:pPr algn="l"/>
            <a:r>
              <a:rPr lang="es-MX" sz="3600" b="1" dirty="0" smtClean="0">
                <a:effectLst>
                  <a:outerShdw blurRad="38100" dist="38100" dir="2700000" algn="tl">
                    <a:srgbClr val="000000">
                      <a:alpha val="43137"/>
                    </a:srgbClr>
                  </a:outerShdw>
                </a:effectLst>
                <a:latin typeface="Agency FB" pitchFamily="34" charset="0"/>
              </a:rPr>
              <a:t>BÚSQUEDA BINARIA </a:t>
            </a:r>
            <a:endParaRPr lang="es-MX" sz="3600" b="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611560" y="1772816"/>
            <a:ext cx="7344816" cy="4065315"/>
          </a:xfrm>
        </p:spPr>
        <p:txBody>
          <a:bodyPr>
            <a:normAutofit/>
          </a:bodyPr>
          <a:lstStyle/>
          <a:p>
            <a:pPr marL="0" indent="0">
              <a:buNone/>
            </a:pPr>
            <a:r>
              <a:rPr lang="en-US" b="1" dirty="0" smtClean="0">
                <a:solidFill>
                  <a:schemeClr val="tx2">
                    <a:lumMod val="75000"/>
                  </a:schemeClr>
                </a:solidFill>
                <a:latin typeface="Agency FB" pitchFamily="34" charset="0"/>
              </a:rPr>
              <a:t>BIBLIOGRAFIA </a:t>
            </a:r>
            <a:endParaRPr lang="es-MX" dirty="0" smtClean="0"/>
          </a:p>
          <a:p>
            <a:r>
              <a:rPr lang="es-MX" sz="2400" dirty="0" smtClean="0">
                <a:latin typeface="Arial Narrow" pitchFamily="34" charset="0"/>
              </a:rPr>
              <a:t>https</a:t>
            </a:r>
            <a:r>
              <a:rPr lang="es-MX" sz="2400" dirty="0">
                <a:latin typeface="Arial Narrow" pitchFamily="34" charset="0"/>
              </a:rPr>
              <a:t>://</a:t>
            </a:r>
            <a:r>
              <a:rPr lang="es-MX" sz="2400" dirty="0" smtClean="0">
                <a:latin typeface="Arial Narrow" pitchFamily="34" charset="0"/>
              </a:rPr>
              <a:t>es.wikipedia.org/wiki/B%C3%BAsqueda_binaria</a:t>
            </a:r>
          </a:p>
          <a:p>
            <a:r>
              <a:rPr lang="es-MX" sz="2400" dirty="0">
                <a:latin typeface="Arial Narrow" pitchFamily="34" charset="0"/>
              </a:rPr>
              <a:t>https://</a:t>
            </a:r>
            <a:r>
              <a:rPr lang="es-MX" sz="2400" dirty="0" smtClean="0">
                <a:latin typeface="Arial Narrow" pitchFamily="34" charset="0"/>
              </a:rPr>
              <a:t>es.scribd.com/document/236548086/Documento-Busqueda-Binaria-PDF</a:t>
            </a:r>
          </a:p>
          <a:p>
            <a:r>
              <a:rPr lang="es-MX" sz="2400" dirty="0">
                <a:latin typeface="Arial Narrow" pitchFamily="34" charset="0"/>
              </a:rPr>
              <a:t>https://www.inf.utfsm.cl/~</a:t>
            </a:r>
            <a:r>
              <a:rPr lang="es-MX" sz="2400" dirty="0" smtClean="0">
                <a:latin typeface="Arial Narrow" pitchFamily="34" charset="0"/>
              </a:rPr>
              <a:t>noell/IWI-131-p1/Tema8b.pdf</a:t>
            </a:r>
          </a:p>
          <a:p>
            <a:r>
              <a:rPr lang="es-MX" sz="2400" dirty="0" smtClean="0">
                <a:latin typeface="Arial Narrow" pitchFamily="34" charset="0"/>
              </a:rPr>
              <a:t>Estructura de datos</a:t>
            </a:r>
            <a:r>
              <a:rPr lang="en-US" sz="2400" dirty="0" smtClean="0">
                <a:latin typeface="Arial Narrow" pitchFamily="34" charset="0"/>
              </a:rPr>
              <a:t>:</a:t>
            </a:r>
            <a:r>
              <a:rPr lang="es-MX" sz="2400" dirty="0" smtClean="0">
                <a:latin typeface="Arial Narrow" pitchFamily="34" charset="0"/>
              </a:rPr>
              <a:t> Osvaldo Cairo</a:t>
            </a:r>
            <a:endParaRPr lang="es-MX" sz="2400" dirty="0">
              <a:latin typeface="Arial Narrow" pitchFamily="34" charset="0"/>
            </a:endParaRPr>
          </a:p>
        </p:txBody>
      </p:sp>
    </p:spTree>
    <p:extLst>
      <p:ext uri="{BB962C8B-B14F-4D97-AF65-F5344CB8AC3E}">
        <p14:creationId xmlns:p14="http://schemas.microsoft.com/office/powerpoint/2010/main" val="272245803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gracias por su atencion gif los minion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70426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805</TotalTime>
  <Words>906</Words>
  <Application>Microsoft Office PowerPoint</Application>
  <PresentationFormat>Presentación en pantalla (4:3)</PresentationFormat>
  <Paragraphs>238</Paragraphs>
  <Slides>17</Slides>
  <Notes>1</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Tema de Office</vt:lpstr>
      <vt:lpstr>Presentación de PowerPoint</vt:lpstr>
      <vt:lpstr>BÚSQUEDA BINARIA </vt:lpstr>
      <vt:lpstr>BÚSQUEDA BINARIA </vt:lpstr>
      <vt:lpstr>BÚSQUEDA BINARIA </vt:lpstr>
      <vt:lpstr>BÚSQUEDA BINARIA </vt:lpstr>
      <vt:lpstr>BÚSQUEDA BINARIA </vt:lpstr>
      <vt:lpstr>Presentación de PowerPoint</vt:lpstr>
      <vt:lpstr>BÚSQUEDA BINARIA </vt:lpstr>
      <vt:lpstr>BÚSQUEDA BINARIA </vt:lpstr>
      <vt:lpstr>BÚSQUEDA BINARIA FUNCIONAMIENTO </vt:lpstr>
      <vt:lpstr>BÚSQUEDA BINARIA FUNCIONAMIENTO </vt:lpstr>
      <vt:lpstr>BÚSQUEDA BINARIA FUNCIONAMIENTO </vt:lpstr>
      <vt:lpstr>BÚSQUEDA BINARIA </vt:lpstr>
      <vt:lpstr>BÚSQUEDA BINARIA </vt:lpstr>
      <vt:lpstr>BÚSQUEDA BINARIA </vt:lpstr>
      <vt:lpstr>BÚSQUEDA BINARIA </vt:lpstr>
      <vt:lpstr>Presentación de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Daniela Lopez Felix</dc:creator>
  <cp:lastModifiedBy>Daniela Lopez Felix</cp:lastModifiedBy>
  <cp:revision>39</cp:revision>
  <dcterms:created xsi:type="dcterms:W3CDTF">2018-03-06T05:03:03Z</dcterms:created>
  <dcterms:modified xsi:type="dcterms:W3CDTF">2018-03-22T03:03:12Z</dcterms:modified>
</cp:coreProperties>
</file>